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yna, Matthew" initials="R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3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1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7-09T13:25:42.923" idx="3">
    <p:pos x="10" y="10"/>
    <p:text>Possibly simplify by removing definition of pathway?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991076-FE9D-3345-8A96-D368CAB5A14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5F1242-BF52-9B4E-AA45-F46A716B3C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577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203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601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398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204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Use a statistical score fixing # mutations per patient and # mutations per gene-&gt; F</a:t>
            </a:r>
            <a:r>
              <a:rPr lang="en-US" dirty="0" smtClean="0"/>
              <a:t>ix</a:t>
            </a:r>
            <a:r>
              <a:rPr lang="en-US" baseline="0" dirty="0" smtClean="0"/>
              <a:t> column sums of A -&gt; how to compute? -&gt; choose same gene set M -&gt; generate all permutations of A with fixed row/column sums -&gt; gives distribution to compute p-value -&gt; call row-column exclusivity, because conditioning on both # mutations per gene/patient -&gt; used by previous researchers -&gt; can’t compute exactly </a:t>
            </a:r>
            <a:r>
              <a:rPr lang="en-US" baseline="0" dirty="0" smtClean="0">
                <a:sym typeface="Wingdings"/>
              </a:rPr>
              <a:t> have to </a:t>
            </a:r>
            <a:r>
              <a:rPr lang="en-US" baseline="0" dirty="0" smtClean="0"/>
              <a:t>examine entire matrix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83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6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86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745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6334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algn="l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22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r>
              <a:rPr lang="en-US" dirty="0" smtClean="0"/>
              <a:t>Use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WExT</a:t>
            </a:r>
            <a:r>
              <a:rPr lang="en-US" baseline="0" dirty="0" smtClean="0"/>
              <a:t> to approximate RC-exclusivity -&gt; </a:t>
            </a:r>
            <a:r>
              <a:rPr lang="en-US" dirty="0" smtClean="0"/>
              <a:t>Estimates</a:t>
            </a:r>
            <a:r>
              <a:rPr lang="en-US" baseline="0" dirty="0" smtClean="0"/>
              <a:t> for weights W to approximate the </a:t>
            </a:r>
            <a:r>
              <a:rPr lang="en-US" baseline="0" dirty="0" err="1" smtClean="0"/>
              <a:t>permutational</a:t>
            </a:r>
            <a:r>
              <a:rPr lang="en-US" baseline="0" dirty="0" smtClean="0"/>
              <a:t> -&gt; use fewer permutations to estimate W_RC -&gt; plot -&gt; strong correlation in tail -&gt; very fast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7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43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571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304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0838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58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228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8181A8-E127-2949-8526-102F792818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97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24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charset="0"/>
              <a:buNone/>
            </a:pPr>
            <a:r>
              <a:rPr lang="en-US" dirty="0" smtClean="0"/>
              <a:t>What does good set look like?</a:t>
            </a:r>
            <a:r>
              <a:rPr lang="en-US" baseline="0" dirty="0" smtClean="0"/>
              <a:t> -&gt; Binary matrix, row submatrix -&gt; most patients with at least one </a:t>
            </a:r>
            <a:r>
              <a:rPr lang="en-US" baseline="0" dirty="0" err="1" smtClean="0"/>
              <a:t>Vandin</a:t>
            </a:r>
            <a:r>
              <a:rPr lang="en-US" baseline="0" dirty="0" smtClean="0"/>
              <a:t> et al introduced the first score -&gt; Combinatorial (Coverage – Overlap)</a:t>
            </a:r>
            <a:r>
              <a:rPr lang="en-US" baseline="0" dirty="0" smtClean="0">
                <a:sym typeface="Wingdings"/>
              </a:rPr>
              <a:t> Number of patients with at least one mutation minus number of co-occurring mutations -&gt; blue minus orange -&gt;Very fast to compute -&gt; But can have problems on real data when coverage dominates overlap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5430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153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158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A31704-8F4C-764F-B6A3-61C2B8AB944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1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2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759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49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46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962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459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293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50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284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87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BA4C58-85F1-EE48-A025-B7F0CCE7D396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F338C-974E-9345-BE17-B8BF4A571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4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20" Type="http://schemas.openxmlformats.org/officeDocument/2006/relationships/image" Target="../media/image850.png"/><Relationship Id="rId21" Type="http://schemas.openxmlformats.org/officeDocument/2006/relationships/image" Target="../media/image26.png"/><Relationship Id="rId22" Type="http://schemas.openxmlformats.org/officeDocument/2006/relationships/image" Target="../media/image27.png"/><Relationship Id="rId23" Type="http://schemas.openxmlformats.org/officeDocument/2006/relationships/image" Target="../media/image16.emf"/><Relationship Id="rId24" Type="http://schemas.openxmlformats.org/officeDocument/2006/relationships/image" Target="../media/image29.png"/><Relationship Id="rId25" Type="http://schemas.openxmlformats.org/officeDocument/2006/relationships/image" Target="../media/image17.emf"/><Relationship Id="rId26" Type="http://schemas.openxmlformats.org/officeDocument/2006/relationships/image" Target="../media/image98.png"/><Relationship Id="rId27" Type="http://schemas.openxmlformats.org/officeDocument/2006/relationships/image" Target="../media/image18.emf"/><Relationship Id="rId28" Type="http://schemas.openxmlformats.org/officeDocument/2006/relationships/image" Target="../media/image28.png"/><Relationship Id="rId12" Type="http://schemas.openxmlformats.org/officeDocument/2006/relationships/image" Target="../media/image91.png"/><Relationship Id="rId13" Type="http://schemas.openxmlformats.org/officeDocument/2006/relationships/image" Target="../media/image24.png"/><Relationship Id="rId15" Type="http://schemas.openxmlformats.org/officeDocument/2006/relationships/image" Target="../media/image87.png"/><Relationship Id="rId16" Type="http://schemas.openxmlformats.org/officeDocument/2006/relationships/image" Target="../media/image83.png"/><Relationship Id="rId17" Type="http://schemas.openxmlformats.org/officeDocument/2006/relationships/image" Target="../media/image84.png"/><Relationship Id="rId18" Type="http://schemas.openxmlformats.org/officeDocument/2006/relationships/image" Target="../media/image85.png"/><Relationship Id="rId19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0.png"/><Relationship Id="rId4" Type="http://schemas.openxmlformats.org/officeDocument/2006/relationships/image" Target="../media/image11.png"/><Relationship Id="rId5" Type="http://schemas.openxmlformats.org/officeDocument/2006/relationships/image" Target="../media/image220.png"/><Relationship Id="rId6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13.emf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6.png"/><Relationship Id="rId12" Type="http://schemas.openxmlformats.org/officeDocument/2006/relationships/image" Target="../media/image19.emf"/><Relationship Id="rId13" Type="http://schemas.openxmlformats.org/officeDocument/2006/relationships/image" Target="../media/image38.png"/><Relationship Id="rId14" Type="http://schemas.openxmlformats.org/officeDocument/2006/relationships/image" Target="../media/image32.png"/><Relationship Id="rId1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9.png"/><Relationship Id="rId4" Type="http://schemas.openxmlformats.org/officeDocument/2006/relationships/image" Target="../media/image1000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102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105.png"/></Relationships>
</file>

<file path=ppt/slides/_rels/slide17.xml.rels><?xml version="1.0" encoding="UTF-8" standalone="yes"?>
<Relationships xmlns="http://schemas.openxmlformats.org/package/2006/relationships"><Relationship Id="rId16" Type="http://schemas.openxmlformats.org/officeDocument/2006/relationships/image" Target="../media/image850.png"/><Relationship Id="rId17" Type="http://schemas.openxmlformats.org/officeDocument/2006/relationships/image" Target="../media/image48.png"/><Relationship Id="rId18" Type="http://schemas.openxmlformats.org/officeDocument/2006/relationships/image" Target="../media/image49.png"/><Relationship Id="rId19" Type="http://schemas.openxmlformats.org/officeDocument/2006/relationships/image" Target="../media/image16.emf"/><Relationship Id="rId20" Type="http://schemas.openxmlformats.org/officeDocument/2006/relationships/image" Target="../media/image50.png"/><Relationship Id="rId21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png"/><Relationship Id="rId4" Type="http://schemas.openxmlformats.org/officeDocument/2006/relationships/image" Target="../media/image310.png"/><Relationship Id="rId5" Type="http://schemas.openxmlformats.org/officeDocument/2006/relationships/image" Target="../media/image43.png"/><Relationship Id="rId6" Type="http://schemas.openxmlformats.org/officeDocument/2006/relationships/image" Target="../media/image21.emf"/><Relationship Id="rId7" Type="http://schemas.openxmlformats.org/officeDocument/2006/relationships/image" Target="../media/image45.png"/><Relationship Id="rId8" Type="http://schemas.openxmlformats.org/officeDocument/2006/relationships/image" Target="../media/image46.png"/><Relationship Id="rId9" Type="http://schemas.openxmlformats.org/officeDocument/2006/relationships/image" Target="../media/image47.png"/><Relationship Id="rId22" Type="http://schemas.openxmlformats.org/officeDocument/2006/relationships/image" Target="../media/image51.png"/><Relationship Id="rId23" Type="http://schemas.openxmlformats.org/officeDocument/2006/relationships/image" Target="../media/image18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github.com/raphael-group/wex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42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56.png"/><Relationship Id="rId5" Type="http://schemas.openxmlformats.org/officeDocument/2006/relationships/image" Target="../media/image20.emf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0.tiff"/><Relationship Id="rId1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5" Type="http://schemas.openxmlformats.org/officeDocument/2006/relationships/image" Target="../media/image1.emf"/><Relationship Id="rId6" Type="http://schemas.openxmlformats.org/officeDocument/2006/relationships/image" Target="../media/image27.tiff"/><Relationship Id="rId7" Type="http://schemas.openxmlformats.org/officeDocument/2006/relationships/image" Target="../media/image28.tiff"/><Relationship Id="rId8" Type="http://schemas.openxmlformats.org/officeDocument/2006/relationships/image" Target="../media/image29.jpg"/><Relationship Id="rId9" Type="http://schemas.openxmlformats.org/officeDocument/2006/relationships/hyperlink" Target="The%20somatic%20mutations%20in%20the%20pathways%20that%20drive%20cancer%20development%20tend%20to%20be%20mutually%20exclusive%20across%20tumors,%20providing%20a%20signal%20for%20distinguishing%20driver%20mutations%20from%20a%20larger%20number%20of%20random%20passenger%20mutations.%20This%20mutual%20exclusivity%20sig" TargetMode="External"/><Relationship Id="rId10" Type="http://schemas.openxmlformats.org/officeDocument/2006/relationships/hyperlink" Target="http://github.com/raphael-group/wex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0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Relationship Id="rId7" Type="http://schemas.openxmlformats.org/officeDocument/2006/relationships/image" Target="../media/image11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0576" y="1465731"/>
            <a:ext cx="9668436" cy="22591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Weighted Exact Test for Significance of Mutually Exclusive Mutations in Cancer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5131547"/>
            <a:ext cx="1473200" cy="16383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24000" y="4074459"/>
            <a:ext cx="9144000" cy="2695388"/>
          </a:xfrm>
        </p:spPr>
        <p:txBody>
          <a:bodyPr>
            <a:normAutofit/>
          </a:bodyPr>
          <a:lstStyle/>
          <a:p>
            <a:r>
              <a:rPr lang="en-US" dirty="0"/>
              <a:t>Max </a:t>
            </a:r>
            <a:r>
              <a:rPr lang="en-US" dirty="0" smtClean="0"/>
              <a:t>Leiserson</a:t>
            </a:r>
          </a:p>
          <a:p>
            <a:r>
              <a:rPr lang="en-US" dirty="0" smtClean="0"/>
              <a:t>ISMB Late Breaking Research</a:t>
            </a:r>
            <a:endParaRPr lang="en-US" dirty="0"/>
          </a:p>
          <a:p>
            <a:r>
              <a:rPr lang="en-US" dirty="0" smtClean="0"/>
              <a:t>July 10</a:t>
            </a:r>
            <a:r>
              <a:rPr lang="en-US" baseline="30000" dirty="0" smtClean="0"/>
              <a:t>th</a:t>
            </a:r>
            <a:r>
              <a:rPr lang="en-US" dirty="0" smtClean="0"/>
              <a:t>, 2016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79446" y="6369737"/>
            <a:ext cx="64331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smtClean="0"/>
              <a:t>In collaboration with Matthew Reyna and Benjamin Raphael</a:t>
            </a:r>
            <a:endParaRPr lang="en-US" sz="2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" y="5073891"/>
            <a:ext cx="1472184" cy="169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6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CoMEt</a:t>
            </a:r>
            <a:r>
              <a:rPr lang="en-US" dirty="0" smtClean="0"/>
              <a:t> on TCGA endometrial carcinomas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10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723671"/>
            <a:ext cx="1067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248 endometrial carcinomas (81 </a:t>
            </a:r>
            <a:r>
              <a:rPr lang="en-US" sz="2000" dirty="0" err="1" smtClean="0"/>
              <a:t>hypermutators</a:t>
            </a:r>
            <a:r>
              <a:rPr lang="en-US" sz="2000" dirty="0" smtClean="0"/>
              <a:t>)  [TCGA, Nature 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3348139"/>
              <a:ext cx="400812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7775"/>
                    <a:gridCol w="2243705"/>
                    <a:gridCol w="105664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endParaRPr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CACNA1E,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LAMA2,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RYR2,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NBEA,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FAT4,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1.23E-11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1113347"/>
                  </p:ext>
                </p:extLst>
              </p:nvPr>
            </p:nvGraphicFramePr>
            <p:xfrm>
              <a:off x="838200" y="3348139"/>
              <a:ext cx="400812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7775"/>
                    <a:gridCol w="2243705"/>
                    <a:gridCol w="105664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280925" t="-952" r="-2890" b="-30476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CACNA1E,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LAMA2,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RYR2,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NBEA,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FAT4, 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1.23E-11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7" name="TextBox 16"/>
          <p:cNvSpPr txBox="1"/>
          <p:nvPr/>
        </p:nvSpPr>
        <p:spPr>
          <a:xfrm>
            <a:off x="838200" y="5875402"/>
            <a:ext cx="5603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five triples on endometrial cancers from </a:t>
            </a:r>
            <a:r>
              <a:rPr lang="en-US" dirty="0" err="1"/>
              <a:t>CoMEt</a:t>
            </a:r>
            <a:r>
              <a:rPr lang="en-US" dirty="0" smtClean="0"/>
              <a:t>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38200" y="2142589"/>
            <a:ext cx="10344554" cy="1186832"/>
            <a:chOff x="838200" y="2142589"/>
            <a:chExt cx="10344554" cy="11868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42589"/>
              <a:ext cx="10344554" cy="940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1435261" y="2986268"/>
              <a:ext cx="1794076" cy="96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29337" y="2986268"/>
              <a:ext cx="1597306" cy="96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653001" y="3021644"/>
              <a:ext cx="1269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hypermutators</a:t>
              </a:r>
              <a:endParaRPr lang="en-U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41439" y="3723641"/>
            <a:ext cx="5368940" cy="1240394"/>
            <a:chOff x="6544386" y="3723641"/>
            <a:chExt cx="5368940" cy="12403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8046720" y="3723641"/>
              <a:ext cx="3866606" cy="1240394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544386" y="3764002"/>
              <a:ext cx="1502334" cy="1123721"/>
              <a:chOff x="6544386" y="3764002"/>
              <a:chExt cx="1502334" cy="112372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825808" y="3764002"/>
                <a:ext cx="1220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i="1" dirty="0" smtClean="0"/>
                  <a:t>PTEN</a:t>
                </a:r>
                <a:r>
                  <a:rPr lang="en-US" dirty="0" smtClean="0"/>
                  <a:t> (161)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69181" y="4141197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i="1" dirty="0" smtClean="0"/>
                  <a:t>TP53</a:t>
                </a:r>
                <a:r>
                  <a:rPr lang="en-US" dirty="0" smtClean="0"/>
                  <a:t> (69)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44386" y="4518391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i="1" dirty="0" smtClean="0"/>
                  <a:t>CACNA1E</a:t>
                </a:r>
                <a:r>
                  <a:rPr lang="en-US" dirty="0" smtClean="0"/>
                  <a:t> (31)</a:t>
                </a:r>
                <a:endParaRPr lang="en-US" dirty="0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476944" y="4887723"/>
            <a:ext cx="338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Coverage</a:t>
            </a:r>
            <a:r>
              <a:rPr lang="en-US" dirty="0" smtClean="0"/>
              <a:t>: 88% (217/248 patients)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192606" y="5799912"/>
            <a:ext cx="4161194" cy="369332"/>
            <a:chOff x="7192606" y="5486400"/>
            <a:chExt cx="4161194" cy="369332"/>
          </a:xfrm>
        </p:grpSpPr>
        <p:grpSp>
          <p:nvGrpSpPr>
            <p:cNvPr id="14" name="Group 13"/>
            <p:cNvGrpSpPr/>
            <p:nvPr/>
          </p:nvGrpSpPr>
          <p:grpSpPr>
            <a:xfrm>
              <a:off x="7192606" y="5486400"/>
              <a:ext cx="1840938" cy="369332"/>
              <a:chOff x="7192606" y="5486400"/>
              <a:chExt cx="1840938" cy="36933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192606" y="5493057"/>
                <a:ext cx="212397" cy="356019"/>
              </a:xfrm>
              <a:prstGeom prst="rect">
                <a:avLst/>
              </a:prstGeom>
              <a:solidFill>
                <a:srgbClr val="B6E1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75526" y="5486400"/>
                <a:ext cx="1658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:r>
                  <a:rPr lang="en-US" dirty="0" err="1" smtClean="0"/>
                  <a:t>hypermutator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9076845" y="5486400"/>
              <a:ext cx="2276955" cy="369332"/>
              <a:chOff x="7192606" y="5486400"/>
              <a:chExt cx="2276955" cy="36933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192606" y="5493057"/>
                <a:ext cx="212397" cy="356019"/>
              </a:xfrm>
              <a:prstGeom prst="rect">
                <a:avLst/>
              </a:prstGeom>
              <a:solidFill>
                <a:srgbClr val="2A78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75526" y="5486400"/>
                <a:ext cx="2094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non-</a:t>
                </a:r>
                <a:r>
                  <a:rPr lang="en-US" dirty="0" err="1" smtClean="0"/>
                  <a:t>hypermutator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001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CoMEt</a:t>
            </a:r>
            <a:r>
              <a:rPr lang="en-US" dirty="0" smtClean="0"/>
              <a:t> on TCGA endometrial carcinomas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11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723671"/>
            <a:ext cx="1067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248 endometrial carcinomas (81 </a:t>
            </a:r>
            <a:r>
              <a:rPr lang="en-US" sz="2000" dirty="0" err="1" smtClean="0"/>
              <a:t>hypermutators</a:t>
            </a:r>
            <a:r>
              <a:rPr lang="en-US" sz="2000" dirty="0" smtClean="0"/>
              <a:t>)  [TCGA, Nature 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3348139"/>
              <a:ext cx="560324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7775"/>
                    <a:gridCol w="2243705"/>
                    <a:gridCol w="1056640"/>
                    <a:gridCol w="159512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CACNA1E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LAMA2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78 (96%)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NBEA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76 (94%)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FAT4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1.23E-11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75 (93%)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38480032"/>
                  </p:ext>
                </p:extLst>
              </p:nvPr>
            </p:nvGraphicFramePr>
            <p:xfrm>
              <a:off x="838200" y="3348139"/>
              <a:ext cx="560324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7775"/>
                    <a:gridCol w="2243705"/>
                    <a:gridCol w="1056640"/>
                    <a:gridCol w="1595120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280925" t="-4762" r="-153757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CACNA1E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LAMA2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78 (96%)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NBEA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76 (94%)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FAT4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mtClean="0"/>
                            <a:t>1.23E-11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75 (93%)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7" name="TextBox 16"/>
          <p:cNvSpPr txBox="1"/>
          <p:nvPr/>
        </p:nvSpPr>
        <p:spPr>
          <a:xfrm>
            <a:off x="838200" y="5875402"/>
            <a:ext cx="5603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five triples on endometrial cancers from </a:t>
            </a:r>
            <a:r>
              <a:rPr lang="en-US" dirty="0" err="1"/>
              <a:t>CoMEt</a:t>
            </a:r>
            <a:r>
              <a:rPr lang="en-US" dirty="0" smtClean="0"/>
              <a:t>.</a:t>
            </a:r>
          </a:p>
          <a:p>
            <a:r>
              <a:rPr lang="en-US" b="1" dirty="0" smtClean="0">
                <a:solidFill>
                  <a:srgbClr val="FF0000"/>
                </a:solidFill>
              </a:rPr>
              <a:t>Genes with proteins longer than 11,000 amino acids → more likely to be mutated randomly!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838200" y="2142589"/>
            <a:ext cx="10344554" cy="1186832"/>
            <a:chOff x="838200" y="2142589"/>
            <a:chExt cx="10344554" cy="118683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142589"/>
              <a:ext cx="10344554" cy="940414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1435261" y="2986268"/>
              <a:ext cx="1794076" cy="96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3229337" y="2986268"/>
              <a:ext cx="1597306" cy="9673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2653001" y="3021644"/>
              <a:ext cx="1269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hypermutators</a:t>
              </a:r>
              <a:endParaRPr lang="en-US" sz="1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441439" y="3723641"/>
            <a:ext cx="5368940" cy="1240394"/>
            <a:chOff x="6544386" y="3723641"/>
            <a:chExt cx="5368940" cy="124039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87"/>
            <a:stretch/>
          </p:blipFill>
          <p:spPr>
            <a:xfrm>
              <a:off x="8046720" y="3723641"/>
              <a:ext cx="3866606" cy="1240394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6544386" y="3764002"/>
              <a:ext cx="1502334" cy="1123721"/>
              <a:chOff x="6544386" y="3764002"/>
              <a:chExt cx="1502334" cy="1123721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825808" y="3764002"/>
                <a:ext cx="12209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i="1" dirty="0" smtClean="0"/>
                  <a:t>PTEN</a:t>
                </a:r>
                <a:r>
                  <a:rPr lang="en-US" dirty="0" smtClean="0"/>
                  <a:t> (161)</a:t>
                </a:r>
                <a:endParaRPr lang="en-US" dirty="0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969181" y="4141197"/>
                <a:ext cx="10775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i="1" dirty="0" smtClean="0"/>
                  <a:t>TP53</a:t>
                </a:r>
                <a:r>
                  <a:rPr lang="en-US" dirty="0" smtClean="0"/>
                  <a:t> (69)</a:t>
                </a:r>
                <a:endParaRPr lang="en-US" dirty="0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6544386" y="4518391"/>
                <a:ext cx="15023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 b="1" i="1" dirty="0" smtClean="0">
                    <a:solidFill>
                      <a:srgbClr val="FF0000"/>
                    </a:solidFill>
                  </a:rPr>
                  <a:t>CACNA1E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smtClean="0"/>
                  <a:t>(31)</a:t>
                </a:r>
                <a:endParaRPr lang="en-US" dirty="0"/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476944" y="4887723"/>
            <a:ext cx="338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Coverage</a:t>
            </a:r>
            <a:r>
              <a:rPr lang="en-US" dirty="0" smtClean="0"/>
              <a:t>: 88% (217/248 patients)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7192606" y="5799912"/>
            <a:ext cx="4161194" cy="369332"/>
            <a:chOff x="7192606" y="5486400"/>
            <a:chExt cx="4161194" cy="369332"/>
          </a:xfrm>
        </p:grpSpPr>
        <p:grpSp>
          <p:nvGrpSpPr>
            <p:cNvPr id="14" name="Group 13"/>
            <p:cNvGrpSpPr/>
            <p:nvPr/>
          </p:nvGrpSpPr>
          <p:grpSpPr>
            <a:xfrm>
              <a:off x="7192606" y="5486400"/>
              <a:ext cx="1840938" cy="369332"/>
              <a:chOff x="7192606" y="5486400"/>
              <a:chExt cx="1840938" cy="36933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7192606" y="5493057"/>
                <a:ext cx="212397" cy="356019"/>
              </a:xfrm>
              <a:prstGeom prst="rect">
                <a:avLst/>
              </a:prstGeom>
              <a:solidFill>
                <a:srgbClr val="B6E1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7375526" y="5486400"/>
                <a:ext cx="1658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:r>
                  <a:rPr lang="en-US" dirty="0" err="1" smtClean="0"/>
                  <a:t>hypermutator</a:t>
                </a:r>
                <a:endParaRPr lang="en-US" dirty="0"/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9076845" y="5486400"/>
              <a:ext cx="2276955" cy="369332"/>
              <a:chOff x="7192606" y="5486400"/>
              <a:chExt cx="2276955" cy="36933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7192606" y="5493057"/>
                <a:ext cx="212397" cy="356019"/>
              </a:xfrm>
              <a:prstGeom prst="rect">
                <a:avLst/>
              </a:prstGeom>
              <a:solidFill>
                <a:srgbClr val="2A78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375526" y="5486400"/>
                <a:ext cx="2094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non-</a:t>
                </a:r>
                <a:r>
                  <a:rPr lang="en-US" dirty="0" err="1" smtClean="0"/>
                  <a:t>hypermutator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2922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Mutation rates vary across tumors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12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16549" y="4919008"/>
            <a:ext cx="10437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Number of mutations per tumor varies over several orders of magnitude</a:t>
            </a:r>
          </a:p>
          <a:p>
            <a:pPr marL="285750" indent="-285750">
              <a:buFont typeface="Wingdings" charset="2"/>
              <a:buChar char="Ø"/>
            </a:pPr>
            <a:r>
              <a:rPr lang="en-US" dirty="0" smtClean="0"/>
              <a:t>Multiple causes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/>
              <a:t>Environmental (e.g., UV light)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/>
              <a:t>Faulty DNA damage repair (e.g., microsatellite instability)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is-IS" dirty="0" smtClean="0"/>
              <a:t>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38200" y="1539968"/>
            <a:ext cx="9103806" cy="3089632"/>
            <a:chOff x="753626" y="1422078"/>
            <a:chExt cx="9827288" cy="3912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1422078"/>
              <a:ext cx="9742714" cy="391242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753626" y="5044273"/>
              <a:ext cx="703385" cy="290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7138516" y="4548182"/>
            <a:ext cx="314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[Lawrence, et al. </a:t>
            </a:r>
            <a:r>
              <a:rPr lang="en-US" i="1" dirty="0" smtClean="0"/>
              <a:t>Nature</a:t>
            </a:r>
            <a:r>
              <a:rPr lang="en-US" dirty="0" smtClean="0"/>
              <a:t>, 2013]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50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724DCD-C84C-554B-90C7-95DCE7C9F658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5" name="Group 34"/>
          <p:cNvGrpSpPr/>
          <p:nvPr/>
        </p:nvGrpSpPr>
        <p:grpSpPr>
          <a:xfrm>
            <a:off x="1151118" y="3677098"/>
            <a:ext cx="3528776" cy="246221"/>
            <a:chOff x="525820" y="3575699"/>
            <a:chExt cx="3528776" cy="246221"/>
          </a:xfrm>
        </p:grpSpPr>
        <p:sp>
          <p:nvSpPr>
            <p:cNvPr id="36" name="TextBox 35"/>
            <p:cNvSpPr txBox="1"/>
            <p:nvPr/>
          </p:nvSpPr>
          <p:spPr>
            <a:xfrm>
              <a:off x="52582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1935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1288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641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9994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9347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08700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27406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18053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36759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46113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55466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6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64819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74172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83525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92878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202231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1584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20937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230290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39644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8997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58350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7703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77056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86409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95762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05115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14468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23821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33175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342528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51881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61234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70587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379939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73" name="Right Arrow 72"/>
          <p:cNvSpPr/>
          <p:nvPr/>
        </p:nvSpPr>
        <p:spPr>
          <a:xfrm rot="5400000">
            <a:off x="8581160" y="3871194"/>
            <a:ext cx="562745" cy="424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5257186" y="2667887"/>
            <a:ext cx="562745" cy="424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6617045" y="4475458"/>
            <a:ext cx="4736754" cy="2057930"/>
            <a:chOff x="6656832" y="4397899"/>
            <a:chExt cx="4736754" cy="2057930"/>
          </a:xfrm>
        </p:grpSpPr>
        <p:grpSp>
          <p:nvGrpSpPr>
            <p:cNvPr id="93" name="Group 92"/>
            <p:cNvGrpSpPr/>
            <p:nvPr/>
          </p:nvGrpSpPr>
          <p:grpSpPr>
            <a:xfrm>
              <a:off x="6743121" y="4846148"/>
              <a:ext cx="3841729" cy="1609681"/>
              <a:chOff x="7177106" y="4633126"/>
              <a:chExt cx="3841729" cy="1609681"/>
            </a:xfrm>
          </p:grpSpPr>
          <p:cxnSp>
            <p:nvCxnSpPr>
              <p:cNvPr id="98" name="Straight Arrow Connector 97"/>
              <p:cNvCxnSpPr/>
              <p:nvPr/>
            </p:nvCxnSpPr>
            <p:spPr>
              <a:xfrm>
                <a:off x="7806619" y="6078534"/>
                <a:ext cx="2946163" cy="22792"/>
              </a:xfrm>
              <a:prstGeom prst="straightConnector1">
                <a:avLst/>
              </a:prstGeom>
              <a:ln w="38100">
                <a:solidFill>
                  <a:srgbClr val="0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TextBox 98"/>
                  <p:cNvSpPr txBox="1"/>
                  <p:nvPr/>
                </p:nvSpPr>
                <p:spPr>
                  <a:xfrm>
                    <a:off x="8725858" y="5935030"/>
                    <a:ext cx="1197764" cy="307777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dirty="0" smtClean="0"/>
                      <a:t>Exclusivity (</a:t>
                    </a:r>
                    <a14:m>
                      <m:oMath xmlns:m="http://schemas.openxmlformats.org/officeDocument/2006/math">
                        <m:r>
                          <a:rPr lang="en-US" sz="1400" i="1" dirty="0" smtClean="0">
                            <a:latin typeface="Cambria Math" charset="0"/>
                          </a:rPr>
                          <m:t>𝑇</m:t>
                        </m:r>
                      </m:oMath>
                    </a14:m>
                    <a:r>
                      <a:rPr lang="en-US" sz="1400" dirty="0" smtClean="0"/>
                      <a:t>)</a:t>
                    </a:r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99" name="TextBox 9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25858" y="5935030"/>
                    <a:ext cx="1197764" cy="307777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531" t="-4000" r="-1020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77106" y="4633126"/>
                <a:ext cx="3592494" cy="1402248"/>
              </a:xfrm>
              <a:prstGeom prst="rect">
                <a:avLst/>
              </a:prstGeom>
            </p:spPr>
          </p:pic>
          <p:sp>
            <p:nvSpPr>
              <p:cNvPr id="101" name="TextBox 100"/>
              <p:cNvSpPr txBox="1"/>
              <p:nvPr/>
            </p:nvSpPr>
            <p:spPr>
              <a:xfrm rot="16200000">
                <a:off x="7182634" y="5216522"/>
                <a:ext cx="7427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 smtClean="0"/>
                  <a:t>Density</a:t>
                </a:r>
                <a:endParaRPr lang="en-US" sz="140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2" name="TextBox 101"/>
                  <p:cNvSpPr txBox="1"/>
                  <p:nvPr/>
                </p:nvSpPr>
                <p:spPr>
                  <a:xfrm>
                    <a:off x="9974831" y="4678130"/>
                    <a:ext cx="104400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𝑅𝐶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974831" y="4678130"/>
                    <a:ext cx="1044004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/>
                <p:cNvSpPr txBox="1"/>
                <p:nvPr/>
              </p:nvSpPr>
              <p:spPr>
                <a:xfrm>
                  <a:off x="6656832" y="4397899"/>
                  <a:ext cx="4736754" cy="36933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Compute distribution of exclusivity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𝑇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6832" y="4397899"/>
                  <a:ext cx="4736754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Rectangle 94"/>
            <p:cNvSpPr/>
            <p:nvPr/>
          </p:nvSpPr>
          <p:spPr>
            <a:xfrm>
              <a:off x="6656832" y="4759632"/>
              <a:ext cx="4736754" cy="164760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6" name="TextBox 105"/>
          <p:cNvSpPr txBox="1"/>
          <p:nvPr/>
        </p:nvSpPr>
        <p:spPr>
          <a:xfrm>
            <a:off x="2355565" y="3800208"/>
            <a:ext cx="854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latin typeface="Calibri" charset="0"/>
                <a:ea typeface="Calibri" charset="0"/>
                <a:cs typeface="Calibri" charset="0"/>
              </a:rPr>
              <a:t>Patients</a:t>
            </a:r>
            <a:endParaRPr lang="en-US" sz="1600" dirty="0">
              <a:latin typeface="Calibri" charset="0"/>
              <a:ea typeface="Calibri" charset="0"/>
              <a:cs typeface="Calibri" charset="0"/>
            </a:endParaRPr>
          </a:p>
        </p:txBody>
      </p:sp>
      <p:graphicFrame>
        <p:nvGraphicFramePr>
          <p:cNvPr id="122" name="Table 121"/>
          <p:cNvGraphicFramePr>
            <a:graphicFrameLocks noGrp="1"/>
          </p:cNvGraphicFramePr>
          <p:nvPr>
            <p:extLst/>
          </p:nvPr>
        </p:nvGraphicFramePr>
        <p:xfrm>
          <a:off x="1239598" y="1979578"/>
          <a:ext cx="3362040" cy="1736850"/>
        </p:xfrm>
        <a:graphic>
          <a:graphicData uri="http://schemas.openxmlformats.org/drawingml/2006/table">
            <a:tbl>
              <a:tblPr/>
              <a:tblGrid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</a:tblGrid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</a:br>
                      <a:endParaRPr lang="en-US" sz="100" dirty="0"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123" name="TextBox 122"/>
          <p:cNvSpPr txBox="1"/>
          <p:nvPr/>
        </p:nvSpPr>
        <p:spPr>
          <a:xfrm rot="16200000">
            <a:off x="656440" y="2761028"/>
            <a:ext cx="7072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latin typeface="Calibri" charset="0"/>
                <a:ea typeface="Calibri" charset="0"/>
                <a:cs typeface="Calibri" charset="0"/>
              </a:rPr>
              <a:t>Genes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856755" y="2213747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</a:p>
        </p:txBody>
      </p:sp>
      <p:sp>
        <p:nvSpPr>
          <p:cNvPr id="125" name="Rounded Rectangle 124"/>
          <p:cNvSpPr/>
          <p:nvPr/>
        </p:nvSpPr>
        <p:spPr>
          <a:xfrm>
            <a:off x="1204615" y="2314489"/>
            <a:ext cx="3371748" cy="5422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6" name="Group 125"/>
          <p:cNvGrpSpPr/>
          <p:nvPr/>
        </p:nvGrpSpPr>
        <p:grpSpPr>
          <a:xfrm>
            <a:off x="4523597" y="1940262"/>
            <a:ext cx="325731" cy="1814604"/>
            <a:chOff x="4528872" y="1940264"/>
            <a:chExt cx="325731" cy="1814604"/>
          </a:xfrm>
        </p:grpSpPr>
        <p:sp>
          <p:nvSpPr>
            <p:cNvPr id="127" name="TextBox 126"/>
            <p:cNvSpPr txBox="1"/>
            <p:nvPr/>
          </p:nvSpPr>
          <p:spPr>
            <a:xfrm>
              <a:off x="4564138" y="194026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528872" y="211452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28872" y="2288794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4528872" y="246305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4528872" y="263732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10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4564138" y="2811589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5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4564138" y="2985854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4528872" y="316011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4528872" y="333438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12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564138" y="3508647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/>
              <p:cNvSpPr txBox="1"/>
              <p:nvPr/>
            </p:nvSpPr>
            <p:spPr>
              <a:xfrm>
                <a:off x="2034734" y="1690686"/>
                <a:ext cx="177176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Mutation matrix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charset="0"/>
                        <a:ea typeface="Calibri" charset="0"/>
                        <a:cs typeface="Calibri" charset="0"/>
                      </a:rPr>
                      <m:t>𝐴</m:t>
                    </m:r>
                  </m:oMath>
                </a14:m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37" name="TextBox 1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734" y="1690686"/>
                <a:ext cx="1771767" cy="338554"/>
              </a:xfrm>
              <a:prstGeom prst="rect">
                <a:avLst/>
              </a:prstGeom>
              <a:blipFill rotWithShape="0">
                <a:blip r:embed="rId12"/>
                <a:stretch>
                  <a:fillRect l="-2069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3720832" y="3895887"/>
            <a:ext cx="2029962" cy="554972"/>
            <a:chOff x="3226341" y="3976637"/>
            <a:chExt cx="2029962" cy="554972"/>
          </a:xfrm>
        </p:grpSpPr>
        <p:sp>
          <p:nvSpPr>
            <p:cNvPr id="152" name="TextBox 151"/>
            <p:cNvSpPr txBox="1"/>
            <p:nvPr/>
          </p:nvSpPr>
          <p:spPr>
            <a:xfrm>
              <a:off x="3226341" y="4008389"/>
              <a:ext cx="2029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Column sums = number of mutations per patient</a:t>
              </a:r>
              <a:endParaRPr lang="en-US" sz="1400" b="1" dirty="0"/>
            </a:p>
          </p:txBody>
        </p:sp>
        <p:cxnSp>
          <p:nvCxnSpPr>
            <p:cNvPr id="154" name="Straight Arrow Connector 153"/>
            <p:cNvCxnSpPr/>
            <p:nvPr/>
          </p:nvCxnSpPr>
          <p:spPr>
            <a:xfrm flipH="1" flipV="1">
              <a:off x="3701975" y="3976637"/>
              <a:ext cx="76958" cy="14065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>
                <a:off x="5082006" y="3126806"/>
                <a:ext cx="11785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charset="0"/>
                            </a:rPr>
                            <m:t>𝑜𝑏𝑠</m:t>
                          </m:r>
                        </m:sub>
                      </m:sSub>
                      <m:r>
                        <a:rPr lang="en-US" i="1" dirty="0" smtClean="0">
                          <a:latin typeface="Cambria Math" charset="0"/>
                        </a:rPr>
                        <m:t>=33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2006" y="3126806"/>
                <a:ext cx="117852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8" name="Straight Arrow Connector 137"/>
          <p:cNvCxnSpPr/>
          <p:nvPr/>
        </p:nvCxnSpPr>
        <p:spPr>
          <a:xfrm>
            <a:off x="9602383" y="5655142"/>
            <a:ext cx="1" cy="296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/>
          <p:nvPr/>
        </p:nvCxnSpPr>
        <p:spPr>
          <a:xfrm>
            <a:off x="9247907" y="5071521"/>
            <a:ext cx="1" cy="296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/>
              <p:cNvSpPr txBox="1"/>
              <p:nvPr/>
            </p:nvSpPr>
            <p:spPr>
              <a:xfrm>
                <a:off x="9055997" y="4723622"/>
                <a:ext cx="427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0" name="TextBox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5997" y="4723622"/>
                <a:ext cx="42755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140"/>
          <p:cNvCxnSpPr/>
          <p:nvPr/>
        </p:nvCxnSpPr>
        <p:spPr>
          <a:xfrm>
            <a:off x="8571263" y="5017157"/>
            <a:ext cx="161335" cy="906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/>
          <p:nvPr/>
        </p:nvCxnSpPr>
        <p:spPr>
          <a:xfrm>
            <a:off x="8214853" y="5370228"/>
            <a:ext cx="1" cy="2960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/>
              <p:cNvSpPr txBox="1"/>
              <p:nvPr/>
            </p:nvSpPr>
            <p:spPr>
              <a:xfrm>
                <a:off x="9328881" y="5288171"/>
                <a:ext cx="6206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𝑜𝑏𝑠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3" name="TextBox 1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8881" y="5288171"/>
                <a:ext cx="620683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/>
              <p:cNvSpPr txBox="1"/>
              <p:nvPr/>
            </p:nvSpPr>
            <p:spPr>
              <a:xfrm>
                <a:off x="7997342" y="5021807"/>
                <a:ext cx="4656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4" name="TextBox 1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7342" y="5021807"/>
                <a:ext cx="465640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/>
              <p:cNvSpPr txBox="1"/>
              <p:nvPr/>
            </p:nvSpPr>
            <p:spPr>
              <a:xfrm>
                <a:off x="8246671" y="4697409"/>
                <a:ext cx="432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5" name="TextBox 1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6671" y="4697409"/>
                <a:ext cx="432875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6650665" y="1675299"/>
                <a:ext cx="4703135" cy="369332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Generate all permutations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dirty="0" smtClean="0"/>
                  <a:t> (whole matrix)</a:t>
                </a:r>
                <a:endParaRPr lang="en-US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665" y="1675299"/>
                <a:ext cx="4703135" cy="369332"/>
              </a:xfrm>
              <a:prstGeom prst="rect">
                <a:avLst/>
              </a:prstGeom>
              <a:blipFill rotWithShape="0">
                <a:blip r:embed="rId19"/>
                <a:stretch>
                  <a:fillRect t="-8065" b="-241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2" name="Group 81"/>
          <p:cNvGrpSpPr/>
          <p:nvPr/>
        </p:nvGrpSpPr>
        <p:grpSpPr>
          <a:xfrm>
            <a:off x="9450154" y="2805019"/>
            <a:ext cx="434734" cy="935018"/>
            <a:chOff x="9277839" y="3117537"/>
            <a:chExt cx="434734" cy="935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/>
                <p:cNvSpPr txBox="1"/>
                <p:nvPr/>
              </p:nvSpPr>
              <p:spPr>
                <a:xfrm>
                  <a:off x="9277839" y="3117537"/>
                  <a:ext cx="4347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3" name="TextBox 8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839" y="3117537"/>
                  <a:ext cx="434734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/>
                <p:cNvSpPr txBox="1"/>
                <p:nvPr/>
              </p:nvSpPr>
              <p:spPr>
                <a:xfrm>
                  <a:off x="9277839" y="3683223"/>
                  <a:ext cx="43473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⋯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4" name="TextBox 8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77839" y="3683223"/>
                  <a:ext cx="434734" cy="369332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650664" y="2039678"/>
                <a:ext cx="47031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Fix row </a:t>
                </a:r>
                <a:r>
                  <a:rPr lang="en-US" i="1" dirty="0" smtClean="0"/>
                  <a:t>and </a:t>
                </a:r>
                <a:r>
                  <a:rPr lang="en-US" dirty="0" smtClean="0"/>
                  <a:t>column sums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0664" y="2039678"/>
                <a:ext cx="4703135" cy="369332"/>
              </a:xfrm>
              <a:prstGeom prst="rect">
                <a:avLst/>
              </a:prstGeom>
              <a:blipFill rotWithShape="0">
                <a:blip r:embed="rId2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 77"/>
          <p:cNvSpPr/>
          <p:nvPr/>
        </p:nvSpPr>
        <p:spPr>
          <a:xfrm>
            <a:off x="6650665" y="2043903"/>
            <a:ext cx="4703135" cy="16725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756026" y="2419692"/>
            <a:ext cx="1192026" cy="1315024"/>
            <a:chOff x="6756026" y="2419692"/>
            <a:chExt cx="1192026" cy="1315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/>
                <p:cNvSpPr txBox="1"/>
                <p:nvPr/>
              </p:nvSpPr>
              <p:spPr>
                <a:xfrm>
                  <a:off x="6859340" y="3365384"/>
                  <a:ext cx="98539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dirty="0" smtClean="0">
                            <a:latin typeface="Cambria Math" charset="0"/>
                          </a:rPr>
                          <m:t>=2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4" name="TextBox 10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9340" y="3365384"/>
                  <a:ext cx="985398" cy="36933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56026" y="2419692"/>
              <a:ext cx="1192026" cy="964162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8104743" y="2427463"/>
            <a:ext cx="1188720" cy="1318123"/>
            <a:chOff x="8379377" y="2427463"/>
            <a:chExt cx="1188720" cy="13181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/>
                <p:cNvSpPr txBox="1"/>
                <p:nvPr/>
              </p:nvSpPr>
              <p:spPr>
                <a:xfrm>
                  <a:off x="8478377" y="3376254"/>
                  <a:ext cx="99072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 dirty="0" smtClean="0">
                            <a:latin typeface="Cambria Math" charset="0"/>
                          </a:rPr>
                          <m:t>=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19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8377" y="3376254"/>
                  <a:ext cx="990720" cy="369332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Picture 4"/>
            <p:cNvPicPr>
              <a:picLocks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79377" y="2427463"/>
              <a:ext cx="1188720" cy="96012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10041579" y="2393621"/>
            <a:ext cx="1188720" cy="1336554"/>
            <a:chOff x="9787426" y="2403483"/>
            <a:chExt cx="1188720" cy="13365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/>
                <p:cNvSpPr txBox="1"/>
                <p:nvPr/>
              </p:nvSpPr>
              <p:spPr>
                <a:xfrm>
                  <a:off x="9870044" y="3370705"/>
                  <a:ext cx="102348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charset="0"/>
                          </a:rPr>
                          <m:t>=16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70044" y="3370705"/>
                  <a:ext cx="1023485" cy="369332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/>
            <p:cNvPicPr>
              <a:picLocks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87426" y="2403483"/>
              <a:ext cx="1188720" cy="96012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4714023" y="1798617"/>
            <a:ext cx="1761533" cy="643809"/>
            <a:chOff x="4267096" y="1490340"/>
            <a:chExt cx="1761533" cy="643809"/>
          </a:xfrm>
        </p:grpSpPr>
        <p:cxnSp>
          <p:nvCxnSpPr>
            <p:cNvPr id="103" name="Straight Arrow Connector 102"/>
            <p:cNvCxnSpPr/>
            <p:nvPr/>
          </p:nvCxnSpPr>
          <p:spPr>
            <a:xfrm flipH="1">
              <a:off x="4420475" y="2011038"/>
              <a:ext cx="221077" cy="1231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4267096" y="1490340"/>
              <a:ext cx="17615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row sum = number of mutations per gene</a:t>
              </a:r>
              <a:endParaRPr lang="en-US" sz="1400" dirty="0"/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Statistical score for mutual exclusivity conditioning on gene and patient frequencies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/>
              <p:cNvSpPr txBox="1"/>
              <p:nvPr/>
            </p:nvSpPr>
            <p:spPr>
              <a:xfrm>
                <a:off x="838200" y="4406686"/>
                <a:ext cx="5706099" cy="227754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Row-column exclusivity test (</a:t>
                </a:r>
                <a:r>
                  <a:rPr lang="en-US" sz="2400" b="1" i="1" dirty="0" smtClean="0"/>
                  <a:t>RC-exclusivity</a:t>
                </a:r>
                <a:r>
                  <a:rPr lang="en-US" sz="2400" b="1" dirty="0" smtClean="0"/>
                  <a:t>)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000" dirty="0" smtClean="0"/>
                  <a:t>Condition on number of mutations per gene AND patient (row/column sums of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charset="0"/>
                      </a:rPr>
                      <m:t>𝐴</m:t>
                    </m:r>
                  </m:oMath>
                </a14:m>
                <a:r>
                  <a:rPr lang="en-US" sz="2000" dirty="0" smtClean="0"/>
                  <a:t>)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000" dirty="0" smtClean="0"/>
                  <a:t>Similar permutation tests used by </a:t>
                </a:r>
                <a:r>
                  <a:rPr lang="en-US" sz="2000" dirty="0" err="1" smtClean="0"/>
                  <a:t>Ciriello</a:t>
                </a:r>
                <a:r>
                  <a:rPr lang="en-US" sz="2000" dirty="0" smtClean="0"/>
                  <a:t>, </a:t>
                </a:r>
                <a:r>
                  <a:rPr lang="en-US" sz="2000" i="1" dirty="0" smtClean="0"/>
                  <a:t>et al</a:t>
                </a:r>
                <a:r>
                  <a:rPr lang="en-US" sz="2000" dirty="0" smtClean="0"/>
                  <a:t>. (</a:t>
                </a:r>
                <a:r>
                  <a:rPr lang="en-US" sz="2000" i="1" dirty="0" smtClean="0"/>
                  <a:t>Gen. Res.</a:t>
                </a:r>
                <a:r>
                  <a:rPr lang="en-US" sz="2000" dirty="0" smtClean="0"/>
                  <a:t> 2012) and Kim, </a:t>
                </a:r>
                <a:r>
                  <a:rPr lang="en-US" sz="2000" i="1" dirty="0" smtClean="0"/>
                  <a:t>et al</a:t>
                </a:r>
                <a:r>
                  <a:rPr lang="en-US" sz="2000" dirty="0" smtClean="0"/>
                  <a:t>. (</a:t>
                </a:r>
                <a:r>
                  <a:rPr lang="en-US" sz="2000" i="1" dirty="0" smtClean="0"/>
                  <a:t>ISMB</a:t>
                </a:r>
                <a:r>
                  <a:rPr lang="en-US" sz="2000" dirty="0" smtClean="0"/>
                  <a:t> 2015, </a:t>
                </a:r>
                <a:r>
                  <a:rPr lang="en-US" sz="2000" i="1" dirty="0" err="1" smtClean="0"/>
                  <a:t>Bioinf</a:t>
                </a:r>
                <a:r>
                  <a:rPr lang="en-US" sz="2000" dirty="0" smtClean="0"/>
                  <a:t>. 2016)</a:t>
                </a:r>
              </a:p>
              <a:p>
                <a:pPr marL="800100" lvl="1" indent="-342900">
                  <a:buFont typeface="Courier New" charset="0"/>
                  <a:buChar char="o"/>
                </a:pPr>
                <a:r>
                  <a:rPr lang="en-US" dirty="0" smtClean="0"/>
                  <a:t>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dirty="0" smtClean="0"/>
                  <a:t>permutations to approximate p-value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𝑅𝐶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111" name="TextBox 1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406686"/>
                <a:ext cx="5706099" cy="2277547"/>
              </a:xfrm>
              <a:prstGeom prst="rect">
                <a:avLst/>
              </a:prstGeom>
              <a:blipFill rotWithShape="0">
                <a:blip r:embed="rId28"/>
                <a:stretch>
                  <a:fillRect l="-1599" t="-1867" r="-1066" b="-32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46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RC-exclusivity on TCGA endometrial carcinomas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723671"/>
            <a:ext cx="1067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248 endometrial carcinomas (81 </a:t>
            </a:r>
            <a:r>
              <a:rPr lang="en-US" sz="2000" dirty="0" err="1" smtClean="0"/>
              <a:t>hypermutators</a:t>
            </a:r>
            <a:r>
              <a:rPr lang="en-US" sz="2000" dirty="0" smtClean="0"/>
              <a:t>)  [TCGA, Nature 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3348139"/>
              <a:ext cx="565404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7775"/>
                    <a:gridCol w="2243705"/>
                    <a:gridCol w="1095829"/>
                    <a:gridCol w="1606731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𝑹𝑪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CACNA1E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LAMA2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78 (96%)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NBEA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76 (94%)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FAT4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&lt;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75 (93%)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09726243"/>
                  </p:ext>
                </p:extLst>
              </p:nvPr>
            </p:nvGraphicFramePr>
            <p:xfrm>
              <a:off x="838200" y="3348139"/>
              <a:ext cx="5654040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07775"/>
                    <a:gridCol w="2243705"/>
                    <a:gridCol w="1095829"/>
                    <a:gridCol w="1606731"/>
                  </a:tblGrid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269444" t="-4762" r="-149444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 smtClean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CACNA1E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9444" t="-180328" r="-149444" b="-4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LAMA2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9444" t="-280328" r="-14944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RYR2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9444" t="-380328" r="-149444" b="-2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78 (96%)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NBEA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9444" t="-480328" r="-149444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76 (94%)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FAT4</a:t>
                          </a:r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69444" t="-580328" r="-14944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75 (93%)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2589"/>
            <a:ext cx="10344554" cy="940414"/>
          </a:xfrm>
          <a:prstGeom prst="rect">
            <a:avLst/>
          </a:prstGeom>
        </p:spPr>
      </p:pic>
      <p:cxnSp>
        <p:nvCxnSpPr>
          <p:cNvPr id="29" name="Straight Connector 28"/>
          <p:cNvCxnSpPr/>
          <p:nvPr/>
        </p:nvCxnSpPr>
        <p:spPr>
          <a:xfrm>
            <a:off x="1435261" y="2986268"/>
            <a:ext cx="1794076" cy="96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3229337" y="2986268"/>
            <a:ext cx="1597306" cy="96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53001" y="3021644"/>
            <a:ext cx="1269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hypermutators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610878" y="3595005"/>
            <a:ext cx="4742922" cy="2000548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FF0000"/>
                </a:solidFill>
              </a:rPr>
              <a:t/>
            </a:r>
            <a:br>
              <a:rPr lang="en-US" sz="1400" b="1" dirty="0" smtClean="0">
                <a:solidFill>
                  <a:srgbClr val="FF0000"/>
                </a:solidFill>
              </a:rPr>
            </a:br>
            <a:r>
              <a:rPr lang="en-US" sz="2400" b="1" dirty="0" smtClean="0">
                <a:solidFill>
                  <a:srgbClr val="FF0000"/>
                </a:solidFill>
              </a:rPr>
              <a:t>Challenges for RC-exclusivity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Cannot compute small </a:t>
            </a:r>
            <a:r>
              <a:rPr lang="en-US" sz="2400" i="1" dirty="0" smtClean="0">
                <a:solidFill>
                  <a:srgbClr val="FF0000"/>
                </a:solidFill>
              </a:rPr>
              <a:t>p</a:t>
            </a:r>
            <a:r>
              <a:rPr lang="en-US" sz="2400" dirty="0" smtClean="0">
                <a:solidFill>
                  <a:srgbClr val="FF0000"/>
                </a:solidFill>
              </a:rPr>
              <a:t>-values accurately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>
                <a:solidFill>
                  <a:srgbClr val="FF0000"/>
                </a:solidFill>
              </a:rPr>
              <a:t>Computationally expensive</a:t>
            </a:r>
            <a:br>
              <a:rPr lang="en-US" sz="2400" dirty="0" smtClean="0">
                <a:solidFill>
                  <a:srgbClr val="FF0000"/>
                </a:solidFill>
              </a:rPr>
            </a:br>
            <a:endParaRPr lang="en-US" sz="1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200" y="5840811"/>
                <a:ext cx="386670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charset="2"/>
                  <a:buChar char="Ø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𝑁</m:t>
                    </m:r>
                    <m:r>
                      <a:rPr lang="en-US" sz="2400" i="1" dirty="0" smtClean="0">
                        <a:latin typeface="Cambria Math" charset="0"/>
                      </a:rPr>
                      <m:t>=10,000</m:t>
                    </m:r>
                  </m:oMath>
                </a14:m>
                <a:r>
                  <a:rPr lang="en-US" sz="2400" dirty="0" smtClean="0"/>
                  <a:t> permutations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400" b="1" dirty="0" smtClean="0"/>
                  <a:t>4070</a:t>
                </a:r>
                <a:r>
                  <a:rPr lang="en-US" sz="2400" dirty="0" smtClean="0"/>
                  <a:t> triples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𝑝</m:t>
                    </m:r>
                    <m:r>
                      <a:rPr lang="en-US" sz="2400" i="1">
                        <a:latin typeface="Cambria Math" charset="0"/>
                      </a:rPr>
                      <m:t>&lt;</m:t>
                    </m:r>
                    <m:sSup>
                      <m:s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i="1">
                            <a:latin typeface="Cambria Math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40811"/>
                <a:ext cx="3866700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2208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235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Weighted exact test for mutual exclusivity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251369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Weighted exact test for exclusivity uses per gene, per patient mutation probabilities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Compute </a:t>
            </a:r>
            <a:r>
              <a:rPr lang="en-US" i="1" dirty="0" smtClean="0"/>
              <a:t>p</a:t>
            </a:r>
            <a:r>
              <a:rPr lang="en-US" dirty="0" smtClean="0"/>
              <a:t>-values exactly or with </a:t>
            </a:r>
            <a:r>
              <a:rPr lang="en-US" dirty="0" err="1" smtClean="0"/>
              <a:t>saddlepoint</a:t>
            </a:r>
            <a:r>
              <a:rPr lang="en-US" dirty="0" smtClean="0"/>
              <a:t> approximation (</a:t>
            </a:r>
            <a:r>
              <a:rPr lang="en-US" b="1" dirty="0" smtClean="0"/>
              <a:t>fast!</a:t>
            </a:r>
            <a:r>
              <a:rPr lang="en-US" dirty="0" smtClean="0"/>
              <a:t>)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Generalizes R-exclusivity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Quickly and accurately approximates RC-exclusivity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6179503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[Leiserson, Reyna, &amp; Raphael. </a:t>
            </a:r>
            <a:r>
              <a:rPr lang="en-US" i="1" dirty="0" smtClean="0"/>
              <a:t>ECCB/Bioinformatics</a:t>
            </a:r>
            <a:r>
              <a:rPr lang="en-US" dirty="0" smtClean="0"/>
              <a:t> 2016 (to appear)]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7644541" y="3555181"/>
            <a:ext cx="3528776" cy="246221"/>
            <a:chOff x="525820" y="3575699"/>
            <a:chExt cx="3528776" cy="246221"/>
          </a:xfrm>
        </p:grpSpPr>
        <p:sp>
          <p:nvSpPr>
            <p:cNvPr id="63" name="TextBox 62"/>
            <p:cNvSpPr txBox="1"/>
            <p:nvPr/>
          </p:nvSpPr>
          <p:spPr>
            <a:xfrm>
              <a:off x="52582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1935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1288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0641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89994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99347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08700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27406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18053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136759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146113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155466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6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164819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174172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183525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192878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202231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211584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220937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30290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39644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248997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258350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267703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77056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286409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95762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305115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4468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323821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33175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342528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351881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61234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70587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79939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7727909" y="1857661"/>
          <a:ext cx="3362040" cy="1736850"/>
        </p:xfrm>
        <a:graphic>
          <a:graphicData uri="http://schemas.openxmlformats.org/drawingml/2006/table">
            <a:tbl>
              <a:tblPr/>
              <a:tblGrid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</a:tblGrid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</a:br>
                      <a:endParaRPr lang="en-US" sz="100" dirty="0"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101" name="TextBox 100"/>
          <p:cNvSpPr txBox="1"/>
          <p:nvPr/>
        </p:nvSpPr>
        <p:spPr>
          <a:xfrm>
            <a:off x="7350178" y="209183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</a:p>
        </p:txBody>
      </p:sp>
      <p:sp>
        <p:nvSpPr>
          <p:cNvPr id="102" name="Rounded Rectangle 101"/>
          <p:cNvSpPr/>
          <p:nvPr/>
        </p:nvSpPr>
        <p:spPr>
          <a:xfrm>
            <a:off x="7723055" y="2192572"/>
            <a:ext cx="3371748" cy="5422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/>
          <p:cNvGrpSpPr/>
          <p:nvPr/>
        </p:nvGrpSpPr>
        <p:grpSpPr>
          <a:xfrm>
            <a:off x="11017020" y="1818345"/>
            <a:ext cx="325731" cy="1814604"/>
            <a:chOff x="4528872" y="1940264"/>
            <a:chExt cx="325731" cy="1814604"/>
          </a:xfrm>
        </p:grpSpPr>
        <p:sp>
          <p:nvSpPr>
            <p:cNvPr id="104" name="TextBox 103"/>
            <p:cNvSpPr txBox="1"/>
            <p:nvPr/>
          </p:nvSpPr>
          <p:spPr>
            <a:xfrm>
              <a:off x="4564138" y="194026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4528872" y="211452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4528872" y="2288794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528872" y="246305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4528872" y="263732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10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564138" y="2811589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5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564138" y="2985854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4528872" y="316011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4528872" y="333438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12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64138" y="3508647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9</a:t>
              </a:r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8029692" y="3845273"/>
            <a:ext cx="2675977" cy="2821557"/>
            <a:chOff x="7887633" y="3937323"/>
            <a:chExt cx="2675977" cy="2821557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6512" y="4235575"/>
              <a:ext cx="2427098" cy="2303337"/>
            </a:xfrm>
            <a:prstGeom prst="rect">
              <a:avLst/>
            </a:prstGeom>
          </p:spPr>
        </p:pic>
        <p:sp>
          <p:nvSpPr>
            <p:cNvPr id="116" name="TextBox 115"/>
            <p:cNvSpPr txBox="1"/>
            <p:nvPr/>
          </p:nvSpPr>
          <p:spPr>
            <a:xfrm>
              <a:off x="8856030" y="6451103"/>
              <a:ext cx="775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Patients</a:t>
              </a:r>
              <a:endParaRPr lang="en-US" sz="1400"/>
            </a:p>
          </p:txBody>
        </p:sp>
        <p:sp>
          <p:nvSpPr>
            <p:cNvPr id="117" name="TextBox 116"/>
            <p:cNvSpPr txBox="1"/>
            <p:nvPr/>
          </p:nvSpPr>
          <p:spPr>
            <a:xfrm rot="16200000">
              <a:off x="7719959" y="5233354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Genes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8153800" y="3937323"/>
                  <a:ext cx="21214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Mutation weights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𝑊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800" y="3937323"/>
                  <a:ext cx="212141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8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/>
              <p:cNvSpPr txBox="1"/>
              <p:nvPr/>
            </p:nvSpPr>
            <p:spPr>
              <a:xfrm>
                <a:off x="8497647" y="1485989"/>
                <a:ext cx="191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Mutation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9" name="TextBox 1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647" y="1485989"/>
                <a:ext cx="191610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/>
          <p:cNvSpPr txBox="1"/>
          <p:nvPr/>
        </p:nvSpPr>
        <p:spPr>
          <a:xfrm>
            <a:off x="9007459" y="3696375"/>
            <a:ext cx="775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Patients</a:t>
            </a:r>
            <a:endParaRPr lang="en-US" sz="1400" dirty="0"/>
          </a:p>
        </p:txBody>
      </p:sp>
      <p:sp>
        <p:nvSpPr>
          <p:cNvPr id="121" name="TextBox 120"/>
          <p:cNvSpPr txBox="1"/>
          <p:nvPr/>
        </p:nvSpPr>
        <p:spPr>
          <a:xfrm rot="16200000">
            <a:off x="7225367" y="261471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1721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smtClean="0"/>
              <a:t>Weighted exact test for mutually exclusive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l"/>
            <a:fld id="{D4724DCD-C84C-554B-90C7-95DCE7C9F658}" type="slidenum">
              <a:rPr lang="en-US" smtClean="0"/>
              <a:pPr algn="l"/>
              <a:t>16</a:t>
            </a:fld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48531" y="3632744"/>
            <a:ext cx="3528776" cy="246221"/>
            <a:chOff x="525820" y="3575699"/>
            <a:chExt cx="3528776" cy="246221"/>
          </a:xfrm>
        </p:grpSpPr>
        <p:sp>
          <p:nvSpPr>
            <p:cNvPr id="15" name="TextBox 14"/>
            <p:cNvSpPr txBox="1"/>
            <p:nvPr/>
          </p:nvSpPr>
          <p:spPr>
            <a:xfrm>
              <a:off x="52582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1935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288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0641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9994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9347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8700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7406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053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6759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6113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5466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6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64819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74172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3525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92878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2231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11584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20937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30290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9644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8997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58350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7703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77056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86409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95762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05115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4468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23821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33175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42528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51881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61234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0587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379939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2267314" y="3755854"/>
                <a:ext cx="10260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patients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14" y="3755854"/>
                <a:ext cx="1026051" cy="338554"/>
              </a:xfrm>
              <a:prstGeom prst="rect">
                <a:avLst/>
              </a:prstGeom>
              <a:blipFill rotWithShape="0">
                <a:blip r:embed="rId3"/>
                <a:stretch>
                  <a:fillRect t="-87500" r="-2381" b="-1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2" name="Table 51"/>
          <p:cNvGraphicFramePr>
            <a:graphicFrameLocks noGrp="1"/>
          </p:cNvGraphicFramePr>
          <p:nvPr>
            <p:extLst/>
          </p:nvPr>
        </p:nvGraphicFramePr>
        <p:xfrm>
          <a:off x="1230287" y="1935224"/>
          <a:ext cx="3362040" cy="1736850"/>
        </p:xfrm>
        <a:graphic>
          <a:graphicData uri="http://schemas.openxmlformats.org/drawingml/2006/table">
            <a:tbl>
              <a:tblPr/>
              <a:tblGrid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</a:tblGrid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</a:br>
                      <a:endParaRPr lang="en-US" sz="100" dirty="0"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 rot="16200000">
                <a:off x="560752" y="2716674"/>
                <a:ext cx="893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𝑚</m:t>
                    </m:r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genes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752" y="2716674"/>
                <a:ext cx="893450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5455" t="-3401" r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854168" y="2169393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charset="0"/>
                          <a:ea typeface="Calibri" charset="0"/>
                          <a:cs typeface="Calibri" charset="0"/>
                        </a:rPr>
                        <m:t>𝑴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68" y="2169393"/>
                <a:ext cx="44755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ounded Rectangle 54"/>
          <p:cNvSpPr/>
          <p:nvPr/>
        </p:nvSpPr>
        <p:spPr>
          <a:xfrm>
            <a:off x="1202028" y="2270135"/>
            <a:ext cx="3371748" cy="5422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/>
          <p:cNvGrpSpPr/>
          <p:nvPr/>
        </p:nvGrpSpPr>
        <p:grpSpPr>
          <a:xfrm>
            <a:off x="4521010" y="1895908"/>
            <a:ext cx="325731" cy="1814604"/>
            <a:chOff x="4528872" y="1940264"/>
            <a:chExt cx="325731" cy="1814604"/>
          </a:xfrm>
        </p:grpSpPr>
        <p:sp>
          <p:nvSpPr>
            <p:cNvPr id="57" name="TextBox 56"/>
            <p:cNvSpPr txBox="1"/>
            <p:nvPr/>
          </p:nvSpPr>
          <p:spPr>
            <a:xfrm>
              <a:off x="4564138" y="194026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28872" y="211452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4528872" y="2288794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528872" y="246305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528872" y="263732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10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564138" y="2811589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5</a:t>
              </a: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564138" y="2985854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528872" y="316011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528872" y="333438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12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564138" y="3508647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9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7785" y="1581138"/>
                <a:ext cx="5386015" cy="2160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 smtClean="0"/>
                  <a:t>Model</a:t>
                </a:r>
              </a:p>
              <a:p>
                <a:r>
                  <a:rPr lang="en-US" dirty="0" smtClean="0"/>
                  <a:t>Independent Bernoulli trials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{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}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𝑛</m:t>
                        </m:r>
                      </m:sup>
                    </m:sSubSup>
                  </m:oMath>
                </a14:m>
                <a:r>
                  <a:rPr lang="en-US" dirty="0" smtClean="0"/>
                  <a:t> with success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𝑊</m:t>
                    </m:r>
                    <m:r>
                      <a:rPr lang="en-US" b="0" i="1" dirty="0" smtClean="0">
                        <a:latin typeface="Cambria Math" charset="0"/>
                      </a:rPr>
                      <m:t>=[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s.t.</a:t>
                </a:r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charset="0"/>
                        </a:rPr>
                        <m:t>=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.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 smtClean="0"/>
                  <a:t>, then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PoissonBinomial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.</m:t>
                      </m:r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785" y="1581138"/>
                <a:ext cx="5386015" cy="2160335"/>
              </a:xfrm>
              <a:prstGeom prst="rect">
                <a:avLst/>
              </a:prstGeom>
              <a:blipFill rotWithShape="0">
                <a:blip r:embed="rId6"/>
                <a:stretch>
                  <a:fillRect l="-1018" t="-1408" b="-166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849378" y="1581138"/>
                <a:ext cx="2997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Observed: </a:t>
                </a:r>
                <a:r>
                  <a:rPr lang="en-US" dirty="0" smtClean="0"/>
                  <a:t>Mutation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378" y="1581138"/>
                <a:ext cx="2997103" cy="369332"/>
              </a:xfrm>
              <a:prstGeom prst="rect">
                <a:avLst/>
              </a:prstGeom>
              <a:blipFill rotWithShape="0">
                <a:blip r:embed="rId7"/>
                <a:stretch>
                  <a:fillRect l="-16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5969240" y="4064266"/>
                <a:ext cx="5963680" cy="2308324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b="1" dirty="0" smtClean="0"/>
                  <a:t>Weighted-row-exclusivity (WR-exclusivity) test</a:t>
                </a:r>
              </a:p>
              <a:p>
                <a:r>
                  <a:rPr lang="en-US" dirty="0"/>
                  <a:t>For </a:t>
                </a:r>
                <a:r>
                  <a:rPr lang="en-US" dirty="0" smtClean="0"/>
                  <a:t>set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/>
                  <a:t>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genes</a:t>
                </a: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Φ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𝑊𝑅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e>
                      </m:d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endChr m:val="|"/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𝑇</m:t>
                              </m:r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e>
                          </m:d>
                        </m:e>
                      </m:func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…, 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where </a:t>
                </a:r>
              </a:p>
              <a:p>
                <a:pPr marL="285750" indent="-285750">
                  <a:buFont typeface="Wingdings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en-US" dirty="0" smtClean="0"/>
                  <a:t> = observed # of exclusive mutations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dirty="0" smtClean="0"/>
                  <a:t>, and </a:t>
                </a:r>
              </a:p>
              <a:p>
                <a:pPr marL="285750" indent="-285750">
                  <a:buFont typeface="Wingdings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= observed # of mutations in gene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Compute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𝑊𝑅</m:t>
                        </m:r>
                      </m:sub>
                    </m:sSub>
                  </m:oMath>
                </a14:m>
                <a:r>
                  <a:rPr lang="en-US" dirty="0" smtClean="0"/>
                  <a:t> exactly or with </a:t>
                </a:r>
                <a:r>
                  <a:rPr lang="en-US" b="1" i="1" dirty="0" err="1" smtClean="0"/>
                  <a:t>saddlepoint</a:t>
                </a:r>
                <a:r>
                  <a:rPr lang="en-US" b="1" i="1" dirty="0" smtClean="0"/>
                  <a:t> approximation</a:t>
                </a:r>
                <a:r>
                  <a:rPr lang="en-US" dirty="0" smtClean="0"/>
                  <a:t>.</a:t>
                </a: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240" y="4064266"/>
                <a:ext cx="5963680" cy="2308324"/>
              </a:xfrm>
              <a:prstGeom prst="rect">
                <a:avLst/>
              </a:prstGeom>
              <a:blipFill rotWithShape="0">
                <a:blip r:embed="rId8"/>
                <a:stretch>
                  <a:fillRect l="-714" t="-1316" b="-1842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38199" y="4064266"/>
                <a:ext cx="3216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 smtClean="0"/>
                  <a:t>Given: </a:t>
                </a:r>
                <a:r>
                  <a:rPr lang="en-US" dirty="0" smtClean="0"/>
                  <a:t>mutation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𝑊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064266"/>
                <a:ext cx="3216009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151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/>
              <p:cNvSpPr txBox="1"/>
              <p:nvPr/>
            </p:nvSpPr>
            <p:spPr>
              <a:xfrm>
                <a:off x="2267314" y="6235209"/>
                <a:ext cx="10260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𝑛</m:t>
                    </m:r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 </m:t>
                    </m:r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patients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6" name="TextBox 10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314" y="6235209"/>
                <a:ext cx="1026051" cy="338554"/>
              </a:xfrm>
              <a:prstGeom prst="rect">
                <a:avLst/>
              </a:prstGeom>
              <a:blipFill rotWithShape="0">
                <a:blip r:embed="rId10"/>
                <a:stretch>
                  <a:fillRect t="-90909" r="-2381" b="-1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TextBox 107"/>
              <p:cNvSpPr txBox="1"/>
              <p:nvPr/>
            </p:nvSpPr>
            <p:spPr>
              <a:xfrm rot="16200000">
                <a:off x="560752" y="5196029"/>
                <a:ext cx="893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𝑚</m:t>
                    </m:r>
                  </m:oMath>
                </a14:m>
                <a:r>
                  <a:rPr lang="en-US" sz="1600" dirty="0" smtClean="0">
                    <a:latin typeface="Calibri" charset="0"/>
                    <a:ea typeface="Calibri" charset="0"/>
                    <a:cs typeface="Calibri" charset="0"/>
                  </a:rPr>
                  <a:t> genes</a:t>
                </a:r>
                <a:endParaRPr lang="en-US" sz="16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108" name="TextBox 10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60752" y="5196029"/>
                <a:ext cx="893450" cy="338554"/>
              </a:xfrm>
              <a:prstGeom prst="rect">
                <a:avLst/>
              </a:prstGeom>
              <a:blipFill rotWithShape="0">
                <a:blip r:embed="rId11"/>
                <a:stretch>
                  <a:fillRect l="-5455" t="-3425" r="-2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/>
          <p:cNvGrpSpPr/>
          <p:nvPr/>
        </p:nvGrpSpPr>
        <p:grpSpPr>
          <a:xfrm>
            <a:off x="4521010" y="4375263"/>
            <a:ext cx="325731" cy="1814604"/>
            <a:chOff x="4528872" y="1940264"/>
            <a:chExt cx="325731" cy="1814604"/>
          </a:xfrm>
        </p:grpSpPr>
        <p:sp>
          <p:nvSpPr>
            <p:cNvPr id="112" name="TextBox 111"/>
            <p:cNvSpPr txBox="1"/>
            <p:nvPr/>
          </p:nvSpPr>
          <p:spPr>
            <a:xfrm>
              <a:off x="4564138" y="194026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4528872" y="211452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4528872" y="2288794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4528872" y="246305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4528872" y="263732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10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564138" y="2811589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5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4564138" y="2985854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4528872" y="316011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4528872" y="333438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12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564138" y="3508647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9</a:t>
              </a:r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4837612" y="4380063"/>
            <a:ext cx="1019861" cy="1771366"/>
            <a:chOff x="4837612" y="4380063"/>
            <a:chExt cx="1019861" cy="1771366"/>
          </a:xfrm>
        </p:grpSpPr>
        <p:sp>
          <p:nvSpPr>
            <p:cNvPr id="12" name="TextBox 11"/>
            <p:cNvSpPr txBox="1"/>
            <p:nvPr/>
          </p:nvSpPr>
          <p:spPr>
            <a:xfrm>
              <a:off x="5349705" y="5687537"/>
              <a:ext cx="50776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1E-3</a:t>
              </a:r>
              <a:endParaRPr lang="en-US" sz="1400" dirty="0"/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349705" y="4380063"/>
              <a:ext cx="2760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1</a:t>
              </a:r>
              <a:endParaRPr lang="en-US" sz="1400" dirty="0"/>
            </a:p>
          </p:txBody>
        </p:sp>
        <p:pic>
          <p:nvPicPr>
            <p:cNvPr id="124" name="Picture 123"/>
            <p:cNvPicPr>
              <a:picLocks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186" t="1414" r="10552" b="4494"/>
            <a:stretch/>
          </p:blipFill>
          <p:spPr>
            <a:xfrm>
              <a:off x="4837612" y="4380063"/>
              <a:ext cx="612100" cy="177136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5349705" y="5103201"/>
                  <a:ext cx="471155" cy="32508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49705" y="5103201"/>
                  <a:ext cx="471155" cy="32508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6" name="Group 125"/>
          <p:cNvGrpSpPr/>
          <p:nvPr/>
        </p:nvGrpSpPr>
        <p:grpSpPr>
          <a:xfrm>
            <a:off x="1153643" y="6130625"/>
            <a:ext cx="3528776" cy="246221"/>
            <a:chOff x="525820" y="3575699"/>
            <a:chExt cx="3528776" cy="246221"/>
          </a:xfrm>
        </p:grpSpPr>
        <p:sp>
          <p:nvSpPr>
            <p:cNvPr id="127" name="TextBox 126"/>
            <p:cNvSpPr txBox="1"/>
            <p:nvPr/>
          </p:nvSpPr>
          <p:spPr>
            <a:xfrm>
              <a:off x="52582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61935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71288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80641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89994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99347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33" name="TextBox 132"/>
            <p:cNvSpPr txBox="1"/>
            <p:nvPr/>
          </p:nvSpPr>
          <p:spPr>
            <a:xfrm>
              <a:off x="108700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127406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118053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136759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7" name="TextBox 136"/>
            <p:cNvSpPr txBox="1"/>
            <p:nvPr/>
          </p:nvSpPr>
          <p:spPr>
            <a:xfrm>
              <a:off x="146113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55466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6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39" name="TextBox 138"/>
            <p:cNvSpPr txBox="1"/>
            <p:nvPr/>
          </p:nvSpPr>
          <p:spPr>
            <a:xfrm>
              <a:off x="164819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  <p:sp>
          <p:nvSpPr>
            <p:cNvPr id="140" name="TextBox 139"/>
            <p:cNvSpPr txBox="1"/>
            <p:nvPr/>
          </p:nvSpPr>
          <p:spPr>
            <a:xfrm>
              <a:off x="174172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83525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192878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43" name="TextBox 142"/>
            <p:cNvSpPr txBox="1"/>
            <p:nvPr/>
          </p:nvSpPr>
          <p:spPr>
            <a:xfrm>
              <a:off x="202231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211584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5" name="TextBox 144"/>
            <p:cNvSpPr txBox="1"/>
            <p:nvPr/>
          </p:nvSpPr>
          <p:spPr>
            <a:xfrm>
              <a:off x="220937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46" name="TextBox 145"/>
            <p:cNvSpPr txBox="1"/>
            <p:nvPr/>
          </p:nvSpPr>
          <p:spPr>
            <a:xfrm>
              <a:off x="230290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39644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248997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258350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67703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51" name="TextBox 150"/>
            <p:cNvSpPr txBox="1"/>
            <p:nvPr/>
          </p:nvSpPr>
          <p:spPr>
            <a:xfrm>
              <a:off x="277056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286409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95762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305115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314468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323821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333175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342528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351881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61234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70587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379939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sp>
        <p:nvSpPr>
          <p:cNvPr id="164" name="TextBox 163"/>
          <p:cNvSpPr txBox="1"/>
          <p:nvPr/>
        </p:nvSpPr>
        <p:spPr>
          <a:xfrm>
            <a:off x="5833754" y="6356350"/>
            <a:ext cx="5901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[Leiserson, Reyna, &amp; Raphael. </a:t>
            </a:r>
            <a:r>
              <a:rPr lang="en-US" sz="1600" i="1" dirty="0" smtClean="0"/>
              <a:t>ECCB/Bioinformatics</a:t>
            </a:r>
            <a:r>
              <a:rPr lang="en-US" sz="1600" dirty="0" smtClean="0"/>
              <a:t> 2016 (to appear)]</a:t>
            </a:r>
            <a:endParaRPr 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/>
              <p:cNvSpPr txBox="1"/>
              <p:nvPr/>
            </p:nvSpPr>
            <p:spPr>
              <a:xfrm>
                <a:off x="9737767" y="2640454"/>
                <a:ext cx="2195154" cy="5232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 smtClean="0"/>
                  <a:t>R-exclusivity is special case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 smtClean="0">
                            <a:latin typeface="Cambria Math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sz="1400" b="1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1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 smtClean="0">
                            <a:latin typeface="Cambria Math" charset="0"/>
                          </a:rPr>
                          <m:t>𝒊</m:t>
                        </m:r>
                        <m:r>
                          <a:rPr lang="en-US" sz="1400" b="1" i="1" smtClean="0">
                            <a:latin typeface="Cambria Math" charset="0"/>
                          </a:rPr>
                          <m:t>𝟐</m:t>
                        </m:r>
                      </m:sub>
                    </m:sSub>
                    <m:r>
                      <a:rPr lang="en-US" sz="1400" b="1" i="1" smtClean="0">
                        <a:latin typeface="Cambria Math" charset="0"/>
                      </a:rPr>
                      <m:t>=</m:t>
                    </m:r>
                    <m:r>
                      <a:rPr lang="en-US" sz="1400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⋯=</m:t>
                    </m:r>
                    <m:sSub>
                      <m:sSubPr>
                        <m:ctrlPr>
                          <a:rPr lang="en-US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sz="14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US" sz="1400" b="1" dirty="0" smtClean="0"/>
                  <a:t>.</a:t>
                </a:r>
                <a:endParaRPr lang="en-US" sz="1400" b="1" dirty="0"/>
              </a:p>
            </p:txBody>
          </p:sp>
        </mc:Choice>
        <mc:Fallback xmlns="">
          <p:sp>
            <p:nvSpPr>
              <p:cNvPr id="165" name="TextBox 1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7767" y="2640454"/>
                <a:ext cx="2195154" cy="523220"/>
              </a:xfrm>
              <a:prstGeom prst="rect">
                <a:avLst/>
              </a:prstGeom>
              <a:blipFill rotWithShape="0">
                <a:blip r:embed="rId14"/>
                <a:stretch>
                  <a:fillRect t="-1136" r="-1377" b="-1022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7" name="Straight Arrow Connector 166"/>
          <p:cNvCxnSpPr>
            <a:stCxn id="165" idx="1"/>
          </p:cNvCxnSpPr>
          <p:nvPr/>
        </p:nvCxnSpPr>
        <p:spPr>
          <a:xfrm flipH="1" flipV="1">
            <a:off x="9573769" y="2746673"/>
            <a:ext cx="163998" cy="1553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451" y="4399462"/>
            <a:ext cx="3326850" cy="179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7479206" y="2296385"/>
            <a:ext cx="468114" cy="32499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H="1">
            <a:off x="7901375" y="2148563"/>
            <a:ext cx="2626098" cy="1219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Estimating mutation probabilities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𝑊</m:t>
                    </m:r>
                  </m:oMath>
                </a14:m>
                <a:r>
                  <a:rPr lang="en-US" dirty="0" smtClean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345868" y="1690435"/>
                <a:ext cx="4060143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 smtClean="0"/>
                  <a:t>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latin typeface="Cambria Math" charset="0"/>
                          </a:rPr>
                          <m:t>𝑹𝑪</m:t>
                        </m:r>
                      </m:sub>
                    </m:sSub>
                  </m:oMath>
                </a14:m>
                <a:r>
                  <a:rPr lang="en-US" sz="2000" b="1" dirty="0" smtClean="0"/>
                  <a:t> estimated from mutations in endometrial cancers</a:t>
                </a:r>
                <a:endParaRPr lang="en-US" sz="2000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5868" y="1690435"/>
                <a:ext cx="4060143" cy="707886"/>
              </a:xfrm>
              <a:prstGeom prst="rect">
                <a:avLst/>
              </a:prstGeom>
              <a:blipFill rotWithShape="0">
                <a:blip r:embed="rId4"/>
                <a:stretch>
                  <a:fillRect t="-4310" b="-146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838199" y="1690435"/>
                <a:ext cx="530656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Estimate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charset="0"/>
                          </a:rPr>
                          <m:t>𝑾</m:t>
                        </m:r>
                      </m:e>
                      <m:sub>
                        <m:r>
                          <a:rPr lang="en-US" sz="2400" b="1" i="1" smtClean="0">
                            <a:latin typeface="Cambria Math" charset="0"/>
                          </a:rPr>
                          <m:t>𝑹𝑪</m:t>
                        </m:r>
                      </m:sub>
                    </m:sSub>
                  </m:oMath>
                </a14:m>
                <a:r>
                  <a:rPr lang="en-US" sz="2400" b="1" dirty="0" smtClean="0"/>
                  <a:t> to approximate RC-exclusivity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690435"/>
                <a:ext cx="5306569" cy="830997"/>
              </a:xfrm>
              <a:prstGeom prst="rect">
                <a:avLst/>
              </a:prstGeom>
              <a:blipFill rotWithShape="0">
                <a:blip r:embed="rId5"/>
                <a:stretch>
                  <a:fillRect l="-1722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7345869" y="2488985"/>
            <a:ext cx="4060142" cy="3837182"/>
            <a:chOff x="7345869" y="2227159"/>
            <a:chExt cx="4060142" cy="3837182"/>
          </a:xfrm>
        </p:grpSpPr>
        <p:grpSp>
          <p:nvGrpSpPr>
            <p:cNvPr id="16" name="Group 15"/>
            <p:cNvGrpSpPr/>
            <p:nvPr/>
          </p:nvGrpSpPr>
          <p:grpSpPr>
            <a:xfrm>
              <a:off x="7969804" y="5468766"/>
              <a:ext cx="2557670" cy="307777"/>
              <a:chOff x="8155332" y="5107199"/>
              <a:chExt cx="2557670" cy="307777"/>
            </a:xfrm>
          </p:grpSpPr>
          <p:cxnSp>
            <p:nvCxnSpPr>
              <p:cNvPr id="10" name="Straight Arrow Connector 9"/>
              <p:cNvCxnSpPr/>
              <p:nvPr/>
            </p:nvCxnSpPr>
            <p:spPr>
              <a:xfrm>
                <a:off x="8155332" y="5261087"/>
                <a:ext cx="2557670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/>
              <p:cNvSpPr txBox="1"/>
              <p:nvPr/>
            </p:nvSpPr>
            <p:spPr>
              <a:xfrm>
                <a:off x="8810727" y="5107199"/>
                <a:ext cx="1246880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# of mutations</a:t>
                </a:r>
                <a:endParaRPr lang="en-US" sz="1400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8779279" y="5695009"/>
              <a:ext cx="9387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Patients</a:t>
              </a:r>
              <a:endParaRPr lang="en-U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7640107" y="2303881"/>
              <a:ext cx="307777" cy="3164886"/>
              <a:chOff x="7655097" y="2303881"/>
              <a:chExt cx="307777" cy="3164886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 flipV="1">
                <a:off x="7808986" y="2303881"/>
                <a:ext cx="35329" cy="316488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Box 18"/>
              <p:cNvSpPr txBox="1"/>
              <p:nvPr/>
            </p:nvSpPr>
            <p:spPr>
              <a:xfrm rot="16200000">
                <a:off x="7189606" y="3732436"/>
                <a:ext cx="1238759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 smtClean="0"/>
                  <a:t># of mutations</a:t>
                </a:r>
                <a:endParaRPr lang="en-US" sz="1400" dirty="0"/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 rot="16200000">
              <a:off x="7144050" y="3736706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Genes</a:t>
              </a:r>
              <a:endParaRPr lang="en-US" dirty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01375" y="2227159"/>
              <a:ext cx="3504636" cy="3325929"/>
            </a:xfrm>
            <a:prstGeom prst="rect">
              <a:avLst/>
            </a:prstGeom>
          </p:spPr>
        </p:pic>
      </p:grpSp>
      <p:sp>
        <p:nvSpPr>
          <p:cNvPr id="42" name="Right Arrow 41"/>
          <p:cNvSpPr/>
          <p:nvPr/>
        </p:nvSpPr>
        <p:spPr>
          <a:xfrm rot="5400000">
            <a:off x="3423173" y="4589354"/>
            <a:ext cx="272041" cy="4245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666"/>
          <p:cNvGrpSpPr/>
          <p:nvPr/>
        </p:nvGrpSpPr>
        <p:grpSpPr>
          <a:xfrm>
            <a:off x="964060" y="5003562"/>
            <a:ext cx="1305002" cy="1397496"/>
            <a:chOff x="0" y="0"/>
            <a:chExt cx="1772592" cy="1906400"/>
          </a:xfrm>
        </p:grpSpPr>
        <p:grpSp>
          <p:nvGrpSpPr>
            <p:cNvPr id="44" name="Group 664"/>
            <p:cNvGrpSpPr/>
            <p:nvPr/>
          </p:nvGrpSpPr>
          <p:grpSpPr>
            <a:xfrm>
              <a:off x="0" y="0"/>
              <a:ext cx="1772592" cy="1906400"/>
              <a:chOff x="0" y="0"/>
              <a:chExt cx="1772591" cy="1906399"/>
            </a:xfrm>
          </p:grpSpPr>
          <p:grpSp>
            <p:nvGrpSpPr>
              <p:cNvPr id="46" name="Group 660"/>
              <p:cNvGrpSpPr/>
              <p:nvPr/>
            </p:nvGrpSpPr>
            <p:grpSpPr>
              <a:xfrm>
                <a:off x="0" y="0"/>
                <a:ext cx="506692" cy="1906400"/>
                <a:chOff x="0" y="0"/>
                <a:chExt cx="506691" cy="1906399"/>
              </a:xfrm>
            </p:grpSpPr>
            <p:sp>
              <p:nvSpPr>
                <p:cNvPr id="50" name="Shape 658"/>
                <p:cNvSpPr/>
                <p:nvPr/>
              </p:nvSpPr>
              <p:spPr>
                <a:xfrm>
                  <a:off x="0" y="167929"/>
                  <a:ext cx="408592" cy="1570542"/>
                </a:xfrm>
                <a:prstGeom prst="roundRect">
                  <a:avLst>
                    <a:gd name="adj" fmla="val 50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87"/>
                </a:p>
              </p:txBody>
            </p:sp>
            <p:sp>
              <p:nvSpPr>
                <p:cNvPr id="51" name="Shape 659"/>
                <p:cNvSpPr/>
                <p:nvPr/>
              </p:nvSpPr>
              <p:spPr>
                <a:xfrm>
                  <a:off x="204822" y="0"/>
                  <a:ext cx="301870" cy="190640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87"/>
                </a:p>
              </p:txBody>
            </p:sp>
          </p:grpSp>
          <p:grpSp>
            <p:nvGrpSpPr>
              <p:cNvPr id="47" name="Group 663"/>
              <p:cNvGrpSpPr/>
              <p:nvPr/>
            </p:nvGrpSpPr>
            <p:grpSpPr>
              <a:xfrm flipH="1">
                <a:off x="1265900" y="0"/>
                <a:ext cx="506692" cy="1906400"/>
                <a:chOff x="0" y="0"/>
                <a:chExt cx="506691" cy="1906399"/>
              </a:xfrm>
            </p:grpSpPr>
            <p:sp>
              <p:nvSpPr>
                <p:cNvPr id="48" name="Shape 661"/>
                <p:cNvSpPr/>
                <p:nvPr/>
              </p:nvSpPr>
              <p:spPr>
                <a:xfrm>
                  <a:off x="0" y="167929"/>
                  <a:ext cx="408592" cy="1570542"/>
                </a:xfrm>
                <a:prstGeom prst="roundRect">
                  <a:avLst>
                    <a:gd name="adj" fmla="val 50000"/>
                  </a:avLst>
                </a:prstGeom>
                <a:noFill/>
                <a:ln w="3810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87"/>
                </a:p>
              </p:txBody>
            </p:sp>
            <p:sp>
              <p:nvSpPr>
                <p:cNvPr id="49" name="Shape 662"/>
                <p:cNvSpPr/>
                <p:nvPr/>
              </p:nvSpPr>
              <p:spPr>
                <a:xfrm>
                  <a:off x="204822" y="0"/>
                  <a:ext cx="301870" cy="190640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>
                      <a:solidFill>
                        <a:srgbClr val="FFFFFF"/>
                      </a:solidFill>
                      <a:latin typeface="Helvetica Light"/>
                      <a:ea typeface="Helvetica Light"/>
                      <a:cs typeface="Helvetica Light"/>
                      <a:sym typeface="Helvetica Light"/>
                    </a:defRPr>
                  </a:pPr>
                  <a:endParaRPr sz="1687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Shape 665"/>
                <p:cNvSpPr/>
                <p:nvPr/>
              </p:nvSpPr>
              <p:spPr>
                <a:xfrm>
                  <a:off x="15606" y="337194"/>
                  <a:ext cx="1718091" cy="123201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35719" tIns="35719" rIns="35719" bIns="35719" numCol="1" anchor="ctr">
                  <a:spAutoFit/>
                </a:bodyPr>
                <a:lstStyle/>
                <a:p>
                  <a:pPr lvl="0" algn="ctr">
                    <a:defRPr sz="1800"/>
                  </a:pPr>
                  <a:r>
                    <a:rPr lang="en-US" dirty="0" smtClean="0"/>
                    <a:t>Mutation probabilities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>
                              <a:latin typeface="Cambria Math" charset="0"/>
                            </a:rPr>
                            <m:t>𝑅𝐶</m:t>
                          </m:r>
                        </m:sub>
                      </m:sSub>
                    </m:oMath>
                  </a14:m>
                  <a:endParaRPr lang="en-US" dirty="0" smtClean="0"/>
                </a:p>
              </p:txBody>
            </p:sp>
          </mc:Choice>
          <mc:Fallback xmlns="">
            <p:sp>
              <p:nvSpPr>
                <p:cNvPr id="45" name="Shape 66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6" y="337194"/>
                  <a:ext cx="1718091" cy="123201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8173" t="-4054" r="-7212" b="-676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397920" y="4997527"/>
                <a:ext cx="3746848" cy="14475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</m:oMath>
                </a14:m>
                <a:r>
                  <a:rPr lang="en-US" dirty="0" smtClean="0"/>
                  <a:t> fraction of permutations</a:t>
                </a:r>
                <a:r>
                  <a:rPr lang="en-US" dirty="0"/>
                  <a:t> </a:t>
                </a:r>
                <a:r>
                  <a:rPr lang="en-US" dirty="0" smtClean="0"/>
                  <a:t>where gene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lang="en-US" dirty="0" smtClean="0"/>
                  <a:t> is mutated in patient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 smtClean="0"/>
                  <a:t>, i.e.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bg-BG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b="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charset="0"/>
                            </a:rPr>
                            <m:t>𝑙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𝐴</m:t>
                              </m:r>
                              <m:r>
                                <a:rPr lang="en-US" i="1" dirty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7920" y="4997527"/>
                <a:ext cx="3746848" cy="1447512"/>
              </a:xfrm>
              <a:prstGeom prst="rect">
                <a:avLst/>
              </a:prstGeom>
              <a:blipFill rotWithShape="0">
                <a:blip r:embed="rId8"/>
                <a:stretch>
                  <a:fillRect l="-1301" t="-2110" r="-1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/>
          <p:cNvGrpSpPr/>
          <p:nvPr/>
        </p:nvGrpSpPr>
        <p:grpSpPr>
          <a:xfrm>
            <a:off x="837636" y="2488985"/>
            <a:ext cx="5307132" cy="2073413"/>
            <a:chOff x="837636" y="2728475"/>
            <a:chExt cx="5307132" cy="20734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837636" y="2728475"/>
                  <a:ext cx="5307132" cy="369332"/>
                </a:xfrm>
                <a:prstGeom prst="rect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Generate </a:t>
                  </a:r>
                  <a14:m>
                    <m:oMath xmlns:m="http://schemas.openxmlformats.org/officeDocument/2006/math">
                      <m:r>
                        <a:rPr lang="en-US" b="0" i="1" dirty="0" smtClean="0">
                          <a:latin typeface="Cambria Math" charset="0"/>
                        </a:rPr>
                        <m:t>𝑁</m:t>
                      </m:r>
                    </m:oMath>
                  </a14:m>
                  <a:r>
                    <a:rPr lang="en-US" dirty="0" smtClean="0"/>
                    <a:t> permutations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r>
                    <a:rPr lang="en-US" dirty="0" smtClean="0"/>
                    <a:t> (whole matrix)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7636" y="2728475"/>
                  <a:ext cx="530713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t="-6349" b="-2222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6" name="Group 55"/>
            <p:cNvGrpSpPr/>
            <p:nvPr/>
          </p:nvGrpSpPr>
          <p:grpSpPr>
            <a:xfrm>
              <a:off x="4031821" y="3858195"/>
              <a:ext cx="434734" cy="935018"/>
              <a:chOff x="9277839" y="3117537"/>
              <a:chExt cx="434734" cy="9350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TextBox 67"/>
                  <p:cNvSpPr txBox="1"/>
                  <p:nvPr/>
                </p:nvSpPr>
                <p:spPr>
                  <a:xfrm>
                    <a:off x="9277839" y="3117537"/>
                    <a:ext cx="4347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3" name="TextBox 8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7839" y="3117537"/>
                    <a:ext cx="434734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9" name="TextBox 68"/>
                  <p:cNvSpPr txBox="1"/>
                  <p:nvPr/>
                </p:nvSpPr>
                <p:spPr>
                  <a:xfrm>
                    <a:off x="9277839" y="3683223"/>
                    <a:ext cx="43473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84" name="TextBox 8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7839" y="3683223"/>
                    <a:ext cx="434734" cy="369332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/>
                <p:cNvSpPr txBox="1"/>
                <p:nvPr/>
              </p:nvSpPr>
              <p:spPr>
                <a:xfrm>
                  <a:off x="872901" y="3092854"/>
                  <a:ext cx="50899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smtClean="0"/>
                    <a:t>Fix row </a:t>
                  </a:r>
                  <a:r>
                    <a:rPr lang="en-US" i="1" dirty="0" smtClean="0"/>
                    <a:t>and </a:t>
                  </a:r>
                  <a:r>
                    <a:rPr lang="en-US" dirty="0" smtClean="0"/>
                    <a:t>column sums of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𝐴</m:t>
                      </m:r>
                    </m:oMath>
                  </a14:m>
                  <a:endParaRPr lang="en-US" i="1" dirty="0"/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901" y="3092854"/>
                  <a:ext cx="5089997" cy="369332"/>
                </a:xfrm>
                <a:prstGeom prst="rect">
                  <a:avLst/>
                </a:prstGeom>
                <a:blipFill rotWithShape="0">
                  <a:blip r:embed="rId17"/>
                  <a:stretch>
                    <a:fillRect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" name="Rectangle 57"/>
            <p:cNvSpPr/>
            <p:nvPr/>
          </p:nvSpPr>
          <p:spPr>
            <a:xfrm>
              <a:off x="837636" y="3097079"/>
              <a:ext cx="5307132" cy="16725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971933" y="3472868"/>
              <a:ext cx="1192026" cy="1329020"/>
              <a:chOff x="971933" y="3379352"/>
              <a:chExt cx="1192026" cy="13290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6" name="TextBox 65"/>
                  <p:cNvSpPr txBox="1"/>
                  <p:nvPr/>
                </p:nvSpPr>
                <p:spPr>
                  <a:xfrm>
                    <a:off x="1247474" y="4339040"/>
                    <a:ext cx="6431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6" name="TextBox 6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47474" y="4339040"/>
                    <a:ext cx="643189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7" name="Picture 66"/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933" y="3379352"/>
                <a:ext cx="1192026" cy="964162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2503530" y="3480639"/>
              <a:ext cx="1188720" cy="1321249"/>
              <a:chOff x="2433426" y="3387123"/>
              <a:chExt cx="1188720" cy="132124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/>
                  <p:cNvSpPr txBox="1"/>
                  <p:nvPr/>
                </p:nvSpPr>
                <p:spPr>
                  <a:xfrm>
                    <a:off x="2707314" y="4339040"/>
                    <a:ext cx="62927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it-IT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4" name="TextBox 6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07314" y="4339040"/>
                    <a:ext cx="629275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5" name="Picture 64"/>
              <p:cNvPicPr>
                <a:picLocks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33426" y="3387123"/>
                <a:ext cx="1188720" cy="960120"/>
              </a:xfrm>
              <a:prstGeom prst="rect">
                <a:avLst/>
              </a:prstGeom>
            </p:spPr>
          </p:pic>
        </p:grpSp>
        <p:grpSp>
          <p:nvGrpSpPr>
            <p:cNvPr id="9" name="Group 8"/>
            <p:cNvGrpSpPr/>
            <p:nvPr/>
          </p:nvGrpSpPr>
          <p:grpSpPr>
            <a:xfrm>
              <a:off x="4806126" y="3446797"/>
              <a:ext cx="1188720" cy="1355091"/>
              <a:chOff x="4595814" y="3353281"/>
              <a:chExt cx="1188720" cy="13550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/>
                  <p:cNvSpPr txBox="1"/>
                  <p:nvPr/>
                </p:nvSpPr>
                <p:spPr>
                  <a:xfrm>
                    <a:off x="4850658" y="4339040"/>
                    <a:ext cx="68127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𝐴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50658" y="4339040"/>
                    <a:ext cx="681277" cy="369332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63" name="Picture 62"/>
              <p:cNvPicPr>
                <a:picLocks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5814" y="3353281"/>
                <a:ext cx="1188720" cy="9601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3019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00000"/>
                </a:solidFill>
              </a:rPr>
              <a:t>Use our </a:t>
            </a:r>
            <a:r>
              <a:rPr lang="en-US" u="sng" dirty="0" smtClean="0">
                <a:solidFill>
                  <a:srgbClr val="C00000"/>
                </a:solidFill>
              </a:rPr>
              <a:t>W</a:t>
            </a:r>
            <a:r>
              <a:rPr lang="en-US" dirty="0" smtClean="0">
                <a:solidFill>
                  <a:srgbClr val="C00000"/>
                </a:solidFill>
              </a:rPr>
              <a:t>eighted </a:t>
            </a:r>
            <a:r>
              <a:rPr lang="en-US" u="sng" dirty="0" smtClean="0">
                <a:solidFill>
                  <a:srgbClr val="C00000"/>
                </a:solidFill>
              </a:rPr>
              <a:t>Ex</a:t>
            </a:r>
            <a:r>
              <a:rPr lang="en-US" dirty="0" smtClean="0">
                <a:solidFill>
                  <a:srgbClr val="C00000"/>
                </a:solidFill>
              </a:rPr>
              <a:t>clusivity </a:t>
            </a:r>
            <a:r>
              <a:rPr lang="en-US" u="sng" dirty="0" smtClean="0">
                <a:solidFill>
                  <a:srgbClr val="C00000"/>
                </a:solidFill>
              </a:rPr>
              <a:t>T</a:t>
            </a:r>
            <a:r>
              <a:rPr lang="en-US" dirty="0" smtClean="0">
                <a:solidFill>
                  <a:srgbClr val="C00000"/>
                </a:solidFill>
              </a:rPr>
              <a:t>est (</a:t>
            </a:r>
            <a:r>
              <a:rPr lang="en-US" dirty="0" err="1" smtClean="0">
                <a:solidFill>
                  <a:srgbClr val="C00000"/>
                </a:solidFill>
              </a:rPr>
              <a:t>WExT</a:t>
            </a:r>
            <a:r>
              <a:rPr lang="en-US" dirty="0" smtClean="0">
                <a:solidFill>
                  <a:srgbClr val="C00000"/>
                </a:solidFill>
              </a:rPr>
              <a:t>) software to: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Quickly and accurately compute R- and </a:t>
            </a:r>
            <a:r>
              <a:rPr lang="en-US" b="1" dirty="0" smtClean="0"/>
              <a:t>approximate</a:t>
            </a:r>
            <a:r>
              <a:rPr lang="en-US" dirty="0" smtClean="0"/>
              <a:t> </a:t>
            </a:r>
            <a:r>
              <a:rPr lang="en-US" b="1" dirty="0" smtClean="0"/>
              <a:t>RC-exclusivity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Identify exclusive mutations in hundreds of tumors from TCGA</a:t>
            </a:r>
          </a:p>
          <a:p>
            <a:pPr lvl="1">
              <a:buFont typeface="Wingdings" charset="2"/>
              <a:buChar char="Ø"/>
            </a:pPr>
            <a:r>
              <a:rPr lang="en-US" b="1" dirty="0"/>
              <a:t>Endometrial (UCEC)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Colorectal (COADREAD)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Thyroid (THCA)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95024" y="3984722"/>
            <a:ext cx="3941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 and </a:t>
            </a:r>
            <a:r>
              <a:rPr lang="en-US" smtClean="0"/>
              <a:t>highly variable mutation rates!</a:t>
            </a:r>
            <a:endParaRPr lang="en-US"/>
          </a:p>
        </p:txBody>
      </p:sp>
      <p:cxnSp>
        <p:nvCxnSpPr>
          <p:cNvPr id="7" name="Straight Connector 6"/>
          <p:cNvCxnSpPr>
            <a:stCxn id="5" idx="1"/>
          </p:cNvCxnSpPr>
          <p:nvPr/>
        </p:nvCxnSpPr>
        <p:spPr>
          <a:xfrm flipH="1" flipV="1">
            <a:off x="4153829" y="4047893"/>
            <a:ext cx="641195" cy="12149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4549698" y="4169388"/>
            <a:ext cx="245326" cy="2478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838200" y="6338857"/>
            <a:ext cx="53332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Software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http://github.com/raphael-group/wext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0383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 smtClean="0"/>
              <a:t>WExT</a:t>
            </a:r>
            <a:r>
              <a:rPr lang="en-US" dirty="0" smtClean="0"/>
              <a:t> approximates RC-exclusivity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algn="l"/>
            <a:fld id="{D4724DCD-C84C-554B-90C7-95DCE7C9F658}" type="slidenum">
              <a:rPr lang="en-US" smtClean="0"/>
              <a:pPr algn="l"/>
              <a:t>19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6281842" y="1718120"/>
            <a:ext cx="5071958" cy="4719713"/>
            <a:chOff x="5318951" y="1995613"/>
            <a:chExt cx="5071958" cy="471971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041" t="3372" b="9744"/>
            <a:stretch/>
          </p:blipFill>
          <p:spPr>
            <a:xfrm>
              <a:off x="5688280" y="1995613"/>
              <a:ext cx="4702629" cy="4350381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rot="16200000">
              <a:off x="3710305" y="3880505"/>
              <a:ext cx="35866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WR-exclusivity </a:t>
              </a:r>
              <a:r>
                <a:rPr lang="en-US" i="1" dirty="0" smtClean="0"/>
                <a:t>p</a:t>
              </a:r>
              <a:r>
                <a:rPr lang="en-US" dirty="0"/>
                <a:t>-value (</a:t>
              </a:r>
              <a:r>
                <a:rPr lang="en-US" dirty="0" err="1"/>
                <a:t>saddlepoint</a:t>
              </a:r>
              <a:r>
                <a:rPr lang="en-US" dirty="0"/>
                <a:t>)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325473" y="6345994"/>
              <a:ext cx="37198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RC-exclusivity </a:t>
              </a:r>
              <a:r>
                <a:rPr lang="en-US" i="1" dirty="0" smtClean="0"/>
                <a:t>p</a:t>
              </a:r>
              <a:r>
                <a:rPr lang="en-US" dirty="0"/>
                <a:t>-value (permutations)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0" y="1718120"/>
                <a:ext cx="5170714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Experimental design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</a:rPr>
                          <m:t>𝑅𝐶</m:t>
                        </m:r>
                      </m:sub>
                    </m:sSub>
                  </m:oMath>
                </a14:m>
                <a:r>
                  <a:rPr lang="en-US" sz="2400" dirty="0"/>
                  <a:t> estimated with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𝑁</m:t>
                    </m:r>
                    <m:r>
                      <a:rPr lang="en-US" sz="2400" i="1" dirty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dirty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i="1" dirty="0">
                            <a:latin typeface="Cambria Math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permutations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400" dirty="0" smtClean="0"/>
                  <a:t>RC-exclusivity computed with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𝑁</m:t>
                    </m:r>
                    <m:r>
                      <a:rPr lang="en-US" sz="2400" i="1" dirty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charset="0"/>
                          </a:rPr>
                          <m:t>10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sz="2400" dirty="0" smtClean="0"/>
                  <a:t> permutations</a:t>
                </a:r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b="1" dirty="0" smtClean="0"/>
                  <a:t>Results</a:t>
                </a:r>
              </a:p>
              <a:p>
                <a:pPr marL="285750" indent="-285750">
                  <a:buFont typeface="Wingdings" charset="2"/>
                  <a:buChar char="Ø"/>
                </a:pPr>
                <a:r>
                  <a:rPr lang="en-US" sz="2400" i="1" dirty="0" smtClean="0"/>
                  <a:t>p</a:t>
                </a:r>
                <a:r>
                  <a:rPr lang="en-US" sz="2400" dirty="0" smtClean="0"/>
                  <a:t>-values are strongly correlated in the tail (</a:t>
                </a:r>
                <a:r>
                  <a:rPr lang="en-US" sz="2400" i="1" dirty="0" smtClean="0"/>
                  <a:t>p</a:t>
                </a:r>
                <a:r>
                  <a:rPr lang="en-US" sz="2400" dirty="0" smtClean="0"/>
                  <a:t> &lt; 0.001)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400" dirty="0" err="1" smtClean="0"/>
                  <a:t>WExT</a:t>
                </a:r>
                <a:r>
                  <a:rPr lang="en-US" sz="2400" dirty="0" smtClean="0"/>
                  <a:t> is orders of magnitude faster (~30 minutes) versus RC-exclusivity permutation test (&gt;1 day)</a:t>
                </a:r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18120"/>
                <a:ext cx="5170714" cy="4524315"/>
              </a:xfrm>
              <a:prstGeom prst="rect">
                <a:avLst/>
              </a:prstGeom>
              <a:blipFill rotWithShape="0">
                <a:blip r:embed="rId4"/>
                <a:stretch>
                  <a:fillRect l="-1887" t="-1078" r="-2712" b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>
            <a:stCxn id="16" idx="1"/>
          </p:cNvCxnSpPr>
          <p:nvPr/>
        </p:nvCxnSpPr>
        <p:spPr>
          <a:xfrm flipH="1" flipV="1">
            <a:off x="7766463" y="4667003"/>
            <a:ext cx="712518" cy="1009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478981" y="4306278"/>
            <a:ext cx="1800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p</a:t>
            </a:r>
            <a:r>
              <a:rPr lang="en-US" dirty="0" smtClean="0"/>
              <a:t>-values below precision for permutation test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844088" y="5416919"/>
                <a:ext cx="13422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𝜌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=0.9</m:t>
                      </m:r>
                      <m:r>
                        <a:rPr lang="en-US" b="0" i="1" smtClean="0">
                          <a:latin typeface="Cambria Math" charset="0"/>
                        </a:rPr>
                        <m:t>86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4088" y="5416919"/>
                <a:ext cx="134222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488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mutations cause cancer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724DCD-C84C-554B-90C7-95DCE7C9F658}" type="slidenum">
              <a:rPr lang="en-US" smtClean="0"/>
              <a:t>2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38200" y="1594276"/>
            <a:ext cx="6331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Individuals acquire somatic mutations over time</a:t>
            </a:r>
            <a:endParaRPr lang="en-US" sz="24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829997" y="1975148"/>
            <a:ext cx="4367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Adapted from</a:t>
            </a:r>
            <a:r>
              <a:rPr lang="en-US" smtClean="0"/>
              <a:t>: [Stratton, </a:t>
            </a:r>
            <a:r>
              <a:rPr lang="en-US" i="1" dirty="0" smtClean="0"/>
              <a:t>et al</a:t>
            </a:r>
            <a:r>
              <a:rPr lang="en-US" dirty="0" smtClean="0"/>
              <a:t>., </a:t>
            </a:r>
            <a:r>
              <a:rPr lang="en-US" i="1" dirty="0" smtClean="0"/>
              <a:t>Nature </a:t>
            </a:r>
            <a:r>
              <a:rPr lang="en-US" dirty="0" smtClean="0"/>
              <a:t>2009]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08325" y="1652829"/>
            <a:ext cx="10496295" cy="2945230"/>
            <a:chOff x="708325" y="1976923"/>
            <a:chExt cx="10496295" cy="294523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190567"/>
              <a:ext cx="10238599" cy="1007945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 flipV="1">
              <a:off x="838200" y="4314421"/>
              <a:ext cx="10366420" cy="386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307962" y="4359636"/>
              <a:ext cx="6495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Time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966748" y="4527063"/>
              <a:ext cx="863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smtClean="0"/>
                <a:t>Infancy</a:t>
              </a:r>
              <a:endParaRPr lang="en-US" i="1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955273" y="4527063"/>
              <a:ext cx="12790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Early tumor</a:t>
              </a:r>
              <a:endParaRPr lang="en-US" i="1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8325" y="4527063"/>
              <a:ext cx="1430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smtClean="0"/>
                <a:t>Fertilized egg</a:t>
              </a:r>
              <a:endParaRPr lang="en-US" i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396735" y="1976923"/>
              <a:ext cx="327874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Increased cell growth and rapid accumulation of mutations</a:t>
              </a:r>
              <a:endParaRPr lang="en-US" dirty="0"/>
            </a:p>
          </p:txBody>
        </p:sp>
        <p:cxnSp>
          <p:nvCxnSpPr>
            <p:cNvPr id="35" name="Straight Connector 34"/>
            <p:cNvCxnSpPr>
              <a:endCxn id="33" idx="2"/>
            </p:cNvCxnSpPr>
            <p:nvPr/>
          </p:nvCxnSpPr>
          <p:spPr>
            <a:xfrm flipV="1">
              <a:off x="6619741" y="2623254"/>
              <a:ext cx="2416367" cy="56731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>
              <a:endCxn id="33" idx="2"/>
            </p:cNvCxnSpPr>
            <p:nvPr/>
          </p:nvCxnSpPr>
          <p:spPr>
            <a:xfrm flipH="1" flipV="1">
              <a:off x="9036108" y="2623254"/>
              <a:ext cx="1652194" cy="526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V="1">
              <a:off x="1423521" y="4340179"/>
              <a:ext cx="0" cy="212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flipV="1">
              <a:off x="3390385" y="4340179"/>
              <a:ext cx="0" cy="212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V="1">
              <a:off x="7517501" y="4314421"/>
              <a:ext cx="0" cy="212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8820562" y="4552821"/>
              <a:ext cx="1603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smtClean="0"/>
                <a:t>Invasive cancer</a:t>
              </a:r>
              <a:endParaRPr lang="en-US" i="1" dirty="0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9588854" y="4340179"/>
              <a:ext cx="0" cy="212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829997" y="4885205"/>
            <a:ext cx="36228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“Typical tumor”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1-10 </a:t>
            </a:r>
            <a:r>
              <a:rPr lang="en-US" sz="2400" b="1" dirty="0" smtClean="0">
                <a:solidFill>
                  <a:srgbClr val="FF0000"/>
                </a:solidFill>
              </a:rPr>
              <a:t>driver</a:t>
            </a:r>
            <a:r>
              <a:rPr lang="en-US" sz="2400" dirty="0" smtClean="0"/>
              <a:t> mutations</a:t>
            </a:r>
          </a:p>
          <a:p>
            <a:pPr marL="285750" indent="-285750">
              <a:buFont typeface="Wingdings" charset="2"/>
              <a:buChar char="Ø"/>
            </a:pPr>
            <a:r>
              <a:rPr lang="en-US" sz="2400" dirty="0" smtClean="0"/>
              <a:t>10s-1000s of passenger mutations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8234277" y="5064743"/>
            <a:ext cx="3119523" cy="1017359"/>
            <a:chOff x="8234277" y="5064743"/>
            <a:chExt cx="3119523" cy="1017359"/>
          </a:xfrm>
        </p:grpSpPr>
        <p:grpSp>
          <p:nvGrpSpPr>
            <p:cNvPr id="7" name="Group 6"/>
            <p:cNvGrpSpPr/>
            <p:nvPr/>
          </p:nvGrpSpPr>
          <p:grpSpPr>
            <a:xfrm>
              <a:off x="8777365" y="5712770"/>
              <a:ext cx="2576435" cy="369332"/>
              <a:chOff x="8777365" y="5712770"/>
              <a:chExt cx="2576435" cy="369332"/>
            </a:xfrm>
          </p:grpSpPr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8777365" y="5725614"/>
                <a:ext cx="343645" cy="34364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9133577" y="5712770"/>
                <a:ext cx="22202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mtClean="0"/>
                  <a:t>= passenger mutation</a:t>
                </a:r>
                <a:endParaRPr lang="en-US"/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8234277" y="5064743"/>
              <a:ext cx="2707616" cy="400677"/>
              <a:chOff x="8234277" y="5064743"/>
              <a:chExt cx="2707616" cy="400677"/>
            </a:xfrm>
          </p:grpSpPr>
          <p:sp>
            <p:nvSpPr>
              <p:cNvPr id="24" name="5-Point Star 23"/>
              <p:cNvSpPr/>
              <p:nvPr/>
            </p:nvSpPr>
            <p:spPr>
              <a:xfrm>
                <a:off x="8730934" y="5066640"/>
                <a:ext cx="412124" cy="396883"/>
              </a:xfrm>
              <a:prstGeom prst="star5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121010" y="5080415"/>
                <a:ext cx="182088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driver mutation</a:t>
                </a:r>
                <a:endParaRPr lang="en-US" dirty="0"/>
              </a:p>
            </p:txBody>
          </p:sp>
          <p:sp>
            <p:nvSpPr>
              <p:cNvPr id="3" name="Triangle 2"/>
              <p:cNvSpPr/>
              <p:nvPr/>
            </p:nvSpPr>
            <p:spPr>
              <a:xfrm>
                <a:off x="8234277" y="5064743"/>
                <a:ext cx="418804" cy="400677"/>
              </a:xfrm>
              <a:prstGeom prst="triangle">
                <a:avLst/>
              </a:prstGeom>
              <a:solidFill>
                <a:srgbClr val="BFBFB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4602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WExT</a:t>
            </a:r>
            <a:r>
              <a:rPr lang="en-US" dirty="0" smtClean="0"/>
              <a:t> reduces bias towards long genes and </a:t>
            </a:r>
            <a:r>
              <a:rPr lang="en-US" dirty="0" err="1" smtClean="0"/>
              <a:t>hypermutator</a:t>
            </a:r>
            <a:r>
              <a:rPr lang="en-US" dirty="0" smtClean="0"/>
              <a:t>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198" y="1690688"/>
              <a:ext cx="7784594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8098"/>
                    <a:gridCol w="791728"/>
                    <a:gridCol w="2276856"/>
                    <a:gridCol w="1097280"/>
                    <a:gridCol w="1106424"/>
                    <a:gridCol w="166420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𝑾𝑹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 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𝑾𝑹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1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RPL22,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1.34E-41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2.11E-10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47 (58%)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KRAS,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2.21E-37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3.05E-09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48 (59%)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3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MLL4,</a:t>
                          </a:r>
                          <a:r>
                            <a:rPr lang="en-US" i="1" baseline="0" dirty="0" smtClean="0"/>
                            <a:t>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9.99E-36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4.26E-08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42 (52%)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4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CTCF,</a:t>
                          </a:r>
                          <a:r>
                            <a:rPr lang="en-US" i="1" baseline="0" dirty="0" smtClean="0"/>
                            <a:t> CTNBB1,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5.94E-35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4.84E-08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 (53%)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5</a:t>
                          </a:r>
                          <a:endParaRPr lang="en-US" i="0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RYR1</a:t>
                          </a:r>
                          <a:r>
                            <a:rPr lang="en-US" i="1" dirty="0" smtClean="0"/>
                            <a:t>, TP53</a:t>
                          </a:r>
                          <a:endParaRPr lang="en-US" i="1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1.66E-34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1.14E-07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40 (49%)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6380767"/>
                  </p:ext>
                </p:extLst>
              </p:nvPr>
            </p:nvGraphicFramePr>
            <p:xfrm>
              <a:off x="838198" y="1690688"/>
              <a:ext cx="7784594" cy="24942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8098"/>
                    <a:gridCol w="791728"/>
                    <a:gridCol w="2276856"/>
                    <a:gridCol w="1097280"/>
                    <a:gridCol w="1106424"/>
                    <a:gridCol w="166420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9" t="-55238" r="-822302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7692" t="-55238" r="-779231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357778" t="-55238" r="-255000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452747" t="-55238" r="-152198" b="-30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1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RPL22,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1.34E-41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2.11E-10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47 (58%)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KRAS,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2.21E-37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3.05E-09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48 (59%)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3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MLL4,</a:t>
                          </a:r>
                          <a:r>
                            <a:rPr lang="en-US" i="1" baseline="0" dirty="0" smtClean="0"/>
                            <a:t>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9.99E-36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4.26E-08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42 (52%)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4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CTCF,</a:t>
                          </a:r>
                          <a:r>
                            <a:rPr lang="en-US" i="1" baseline="0" dirty="0" smtClean="0"/>
                            <a:t> CTNBB1,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5.94E-35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4.84E-08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 (53%)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5</a:t>
                          </a:r>
                          <a:endParaRPr lang="en-US" i="0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RYR1</a:t>
                          </a:r>
                          <a:r>
                            <a:rPr lang="en-US" i="1" dirty="0" smtClean="0"/>
                            <a:t>, TP53</a:t>
                          </a:r>
                          <a:endParaRPr lang="en-US" i="1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1.66E-34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1.14E-07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40 (49%)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838198" y="4184968"/>
            <a:ext cx="7772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Top five triples in endometrial cancers according to </a:t>
            </a:r>
            <a:r>
              <a:rPr lang="en-US" dirty="0" err="1" smtClean="0"/>
              <a:t>WExT</a:t>
            </a:r>
            <a:r>
              <a:rPr lang="en-US" dirty="0" smtClean="0"/>
              <a:t>.</a:t>
            </a:r>
          </a:p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Genes with proteins longer than 11,000 amino acids → more likely to be mutated randomly.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22824" y="2546191"/>
            <a:ext cx="2387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WR-exclusivity (</a:t>
            </a:r>
            <a:r>
              <a:rPr lang="en-US" b="1" dirty="0" err="1" smtClean="0"/>
              <a:t>WExT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6/7 predictions are known cancer genes (</a:t>
            </a:r>
            <a:r>
              <a:rPr lang="en-US" i="1" dirty="0" smtClean="0"/>
              <a:t>CTNNB1, RPL22, TP53, KRAS, MLL4, CTCF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762473" y="5052021"/>
            <a:ext cx="7983084" cy="1627227"/>
            <a:chOff x="762473" y="5052021"/>
            <a:chExt cx="7983084" cy="162722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96"/>
            <a:stretch/>
          </p:blipFill>
          <p:spPr>
            <a:xfrm>
              <a:off x="2075688" y="5052021"/>
              <a:ext cx="6669869" cy="131587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073718" y="6309916"/>
              <a:ext cx="36718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Coverage</a:t>
              </a:r>
              <a:r>
                <a:rPr lang="en-US" dirty="0" smtClean="0"/>
                <a:t>: 64.52% (160/248 patients)</a:t>
              </a:r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62473" y="5155109"/>
              <a:ext cx="1389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CTNNB1 (74)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74353" y="5544014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TP53 (69)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63745" y="5932919"/>
              <a:ext cx="11881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RPL22 (31)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8920294" y="5299238"/>
            <a:ext cx="2276955" cy="809896"/>
            <a:chOff x="9076845" y="5359348"/>
            <a:chExt cx="2276955" cy="809896"/>
          </a:xfrm>
        </p:grpSpPr>
        <p:grpSp>
          <p:nvGrpSpPr>
            <p:cNvPr id="17" name="Group 16"/>
            <p:cNvGrpSpPr/>
            <p:nvPr/>
          </p:nvGrpSpPr>
          <p:grpSpPr>
            <a:xfrm>
              <a:off x="9076845" y="5359348"/>
              <a:ext cx="1840938" cy="369332"/>
              <a:chOff x="7192606" y="5486400"/>
              <a:chExt cx="1840938" cy="36933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7192606" y="5493057"/>
                <a:ext cx="212397" cy="356019"/>
              </a:xfrm>
              <a:prstGeom prst="rect">
                <a:avLst/>
              </a:prstGeom>
              <a:solidFill>
                <a:srgbClr val="B6E18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375526" y="5486400"/>
                <a:ext cx="16580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</a:t>
                </a:r>
                <a:r>
                  <a:rPr lang="en-US" dirty="0" err="1" smtClean="0"/>
                  <a:t>hypermutator</a:t>
                </a:r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9076845" y="5799912"/>
              <a:ext cx="2276955" cy="369332"/>
              <a:chOff x="7192606" y="5486400"/>
              <a:chExt cx="2276955" cy="369332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7192606" y="5493057"/>
                <a:ext cx="212397" cy="356019"/>
              </a:xfrm>
              <a:prstGeom prst="rect">
                <a:avLst/>
              </a:prstGeom>
              <a:solidFill>
                <a:srgbClr val="2A78B4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375526" y="5486400"/>
                <a:ext cx="20940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= non-</a:t>
                </a:r>
                <a:r>
                  <a:rPr lang="en-US" dirty="0" err="1" smtClean="0"/>
                  <a:t>hypermutator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74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WExT</a:t>
            </a:r>
            <a:r>
              <a:rPr lang="en-US" dirty="0" smtClean="0"/>
              <a:t> reduces bias towards long genes and </a:t>
            </a:r>
            <a:r>
              <a:rPr lang="en-US" dirty="0" err="1" smtClean="0"/>
              <a:t>hypermutator</a:t>
            </a:r>
            <a:r>
              <a:rPr lang="en-US" dirty="0" smtClean="0"/>
              <a:t>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21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198" y="1690688"/>
              <a:ext cx="7784594" cy="4348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8098"/>
                    <a:gridCol w="791728"/>
                    <a:gridCol w="2276856"/>
                    <a:gridCol w="1097280"/>
                    <a:gridCol w="1106424"/>
                    <a:gridCol w="1664208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𝑾𝑹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en-US" dirty="0" smtClean="0"/>
                            <a:t> 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𝚽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𝑹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 smtClean="0"/>
                            <a:t> Rank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𝑾𝑹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1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RPL22,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1.34E-41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2.11E-10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47 (58%)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KRAS,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2.21E-37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3.05E-09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48 (59%)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3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MLL4,</a:t>
                          </a:r>
                          <a:r>
                            <a:rPr lang="en-US" i="1" baseline="0" dirty="0" smtClean="0"/>
                            <a:t>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9.99E-36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4.26E-08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42 (52%)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4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CTCF,</a:t>
                          </a:r>
                          <a:r>
                            <a:rPr lang="en-US" i="1" baseline="0" dirty="0" smtClean="0"/>
                            <a:t> CTNBB1,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5.94E-35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4.84E-08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 (53%)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5</a:t>
                          </a:r>
                          <a:endParaRPr lang="en-US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RYR1</a:t>
                          </a:r>
                          <a:r>
                            <a:rPr lang="en-US" i="1" dirty="0" smtClean="0"/>
                            <a:t>, TP53</a:t>
                          </a:r>
                          <a:endParaRPr lang="en-US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1.66E-34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1.14E-07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40 (49%)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20</a:t>
                          </a:r>
                          <a:endParaRPr lang="en-US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CACNA1E</a:t>
                          </a:r>
                          <a:r>
                            <a:rPr lang="en-US" i="1" dirty="0" smtClean="0"/>
                            <a:t>, PTEN, TP53</a:t>
                          </a:r>
                          <a:endParaRPr lang="en-US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4.08E-30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21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LAMA2</a:t>
                          </a:r>
                          <a:r>
                            <a:rPr lang="en-US" i="1" dirty="0" smtClean="0"/>
                            <a:t>, PTEN,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5.76E-30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28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PTEN,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RYR2</a:t>
                          </a:r>
                          <a:r>
                            <a:rPr lang="en-US" i="1" dirty="0" smtClean="0"/>
                            <a:t>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3.29E-29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78 (96%)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24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NBEA</a:t>
                          </a:r>
                          <a:r>
                            <a:rPr lang="en-US" i="1" dirty="0" smtClean="0"/>
                            <a:t>, PTEN,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2.21E-29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76 (94%)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35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FAT4</a:t>
                          </a:r>
                          <a:r>
                            <a:rPr lang="en-US" i="1" dirty="0" smtClean="0"/>
                            <a:t>, PTEN,</a:t>
                          </a:r>
                          <a:r>
                            <a:rPr lang="en-US" i="1" baseline="0" dirty="0" smtClean="0"/>
                            <a:t>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2.04E-28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12.3E-11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75 (93%)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0115067"/>
                  </p:ext>
                </p:extLst>
              </p:nvPr>
            </p:nvGraphicFramePr>
            <p:xfrm>
              <a:off x="838198" y="1690688"/>
              <a:ext cx="7784594" cy="4348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48098"/>
                    <a:gridCol w="791728"/>
                    <a:gridCol w="2276856"/>
                    <a:gridCol w="1097280"/>
                    <a:gridCol w="1106424"/>
                    <a:gridCol w="1664208"/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719" t="-55238" r="-822302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7692" t="-55238" r="-779231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357778" t="-55238" r="-255000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452747" t="-55238" r="-152198" b="-59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Mutated </a:t>
                          </a:r>
                          <a:r>
                            <a:rPr lang="en-US" dirty="0" err="1" smtClean="0"/>
                            <a:t>hypermutators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1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RPL22,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1.34E-41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2.11E-10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47 (58%)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CTNNB1, KRAS,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2.21E-37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3.05E-09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48 (59%)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3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MLL4,</a:t>
                          </a:r>
                          <a:r>
                            <a:rPr lang="en-US" i="1" baseline="0" dirty="0" smtClean="0"/>
                            <a:t>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9.99E-36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4.26E-08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42 (52%)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4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57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CTCF,</a:t>
                          </a:r>
                          <a:r>
                            <a:rPr lang="en-US" i="1" baseline="0" dirty="0" smtClean="0"/>
                            <a:t> CTNBB1,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5.94E-35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4.84E-08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43 (53%)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5</a:t>
                          </a:r>
                          <a:endParaRPr lang="en-US" i="0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60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CTNBB1,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RYR1</a:t>
                          </a:r>
                          <a:r>
                            <a:rPr lang="en-US" i="1" dirty="0" smtClean="0"/>
                            <a:t>, TP53</a:t>
                          </a:r>
                          <a:endParaRPr lang="en-US" i="1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1.66E-34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1.14E-07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40 (49%)</a:t>
                          </a:r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20</a:t>
                          </a:r>
                          <a:endParaRPr lang="en-US" i="0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CACNA1E</a:t>
                          </a:r>
                          <a:r>
                            <a:rPr lang="en-US" i="1" dirty="0" smtClean="0"/>
                            <a:t>, PTEN, TP53</a:t>
                          </a:r>
                          <a:endParaRPr lang="en-US" i="1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4.08E-30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21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LAMA2</a:t>
                          </a:r>
                          <a:r>
                            <a:rPr lang="en-US" i="1" dirty="0" smtClean="0"/>
                            <a:t>, PTEN,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5.76E-30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77 (95%)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28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i="1" dirty="0" smtClean="0"/>
                            <a:t>PTEN, </a:t>
                          </a:r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RYR2</a:t>
                          </a:r>
                          <a:r>
                            <a:rPr lang="en-US" i="1" dirty="0" smtClean="0"/>
                            <a:t>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3.29E-29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78 (96%)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24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NBEA</a:t>
                          </a:r>
                          <a:r>
                            <a:rPr lang="en-US" i="1" dirty="0" smtClean="0"/>
                            <a:t>, PTEN,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2.21E-29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76 (94%)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i="0" dirty="0" smtClean="0"/>
                            <a:t>35</a:t>
                          </a:r>
                          <a:endParaRPr lang="en-US" i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i="1" dirty="0" smtClean="0">
                              <a:solidFill>
                                <a:srgbClr val="FF0000"/>
                              </a:solidFill>
                            </a:rPr>
                            <a:t>FAT4</a:t>
                          </a:r>
                          <a:r>
                            <a:rPr lang="en-US" i="1" dirty="0" smtClean="0"/>
                            <a:t>, PTEN,</a:t>
                          </a:r>
                          <a:r>
                            <a:rPr lang="en-US" i="1" baseline="0" dirty="0" smtClean="0"/>
                            <a:t> TP53</a:t>
                          </a:r>
                          <a:endParaRPr lang="en-US" i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2.04E-28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12.3E-11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75 (93%)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TextBox 5"/>
          <p:cNvSpPr txBox="1"/>
          <p:nvPr/>
        </p:nvSpPr>
        <p:spPr>
          <a:xfrm>
            <a:off x="880550" y="6039168"/>
            <a:ext cx="8042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Top five triples in endometrial cancers according to </a:t>
            </a:r>
            <a:r>
              <a:rPr lang="en-US" dirty="0" err="1" smtClean="0"/>
              <a:t>WExT</a:t>
            </a:r>
            <a:r>
              <a:rPr lang="en-US" dirty="0" smtClean="0"/>
              <a:t> (top) and </a:t>
            </a:r>
            <a:r>
              <a:rPr lang="en-US" dirty="0" err="1" smtClean="0"/>
              <a:t>CoMEt</a:t>
            </a:r>
            <a:r>
              <a:rPr lang="en-US" dirty="0" smtClean="0"/>
              <a:t> (bottom).</a:t>
            </a:r>
          </a:p>
          <a:p>
            <a:pPr algn="ctr"/>
            <a:r>
              <a:rPr lang="en-US" b="1" i="1" dirty="0" smtClean="0">
                <a:solidFill>
                  <a:srgbClr val="FF0000"/>
                </a:solidFill>
              </a:rPr>
              <a:t>Genes longer than 11,000 amino acids → more likely to be mutated randomly.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22824" y="4547492"/>
            <a:ext cx="2387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R-exclusivity (</a:t>
            </a:r>
            <a:r>
              <a:rPr lang="en-US" b="1" dirty="0" err="1" smtClean="0"/>
              <a:t>CoMEt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Only 2/7 predictions (</a:t>
            </a:r>
            <a:r>
              <a:rPr lang="en-US" i="1" dirty="0" smtClean="0"/>
              <a:t>TP53</a:t>
            </a:r>
            <a:r>
              <a:rPr lang="en-US" dirty="0" smtClean="0"/>
              <a:t> and </a:t>
            </a:r>
            <a:r>
              <a:rPr lang="en-US" i="1" dirty="0" smtClean="0"/>
              <a:t>PTEN)</a:t>
            </a:r>
            <a:r>
              <a:rPr lang="en-US" dirty="0" smtClean="0"/>
              <a:t> are known cancer genes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722824" y="2546191"/>
            <a:ext cx="2387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WR-exclusivity (</a:t>
            </a:r>
            <a:r>
              <a:rPr lang="en-US" b="1" dirty="0" err="1" smtClean="0"/>
              <a:t>WExT</a:t>
            </a:r>
            <a:r>
              <a:rPr lang="en-US" b="1" dirty="0" smtClean="0"/>
              <a:t>)</a:t>
            </a:r>
            <a:r>
              <a:rPr lang="en-US" dirty="0" smtClean="0"/>
              <a:t>:</a:t>
            </a:r>
          </a:p>
          <a:p>
            <a:pPr algn="ctr"/>
            <a:r>
              <a:rPr lang="en-US" dirty="0" smtClean="0"/>
              <a:t>6/7 predictions are known cancer genes (</a:t>
            </a:r>
            <a:r>
              <a:rPr lang="en-US" i="1" dirty="0" smtClean="0"/>
              <a:t>CTNNB1, RPL22, TP53, KRAS, MLL4, CTCF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15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&amp; 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7244" cy="4351338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en-US" dirty="0" smtClean="0"/>
              <a:t>New weighted test for mutually exclusive mutations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Improved analysis of cancer types with high and highly variable mutation rates</a:t>
            </a:r>
            <a:br>
              <a:rPr lang="en-US" dirty="0" smtClean="0"/>
            </a:br>
            <a:endParaRPr lang="en-US" dirty="0" smtClean="0"/>
          </a:p>
          <a:p>
            <a:pPr>
              <a:buFont typeface="Wingdings" charset="2"/>
              <a:buChar char="Ø"/>
            </a:pPr>
            <a:r>
              <a:rPr lang="en-US" dirty="0" smtClean="0"/>
              <a:t>Future directions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Pan-Cancer analysis?</a:t>
            </a:r>
          </a:p>
          <a:p>
            <a:pPr lvl="1">
              <a:buFont typeface="Courier New" charset="0"/>
              <a:buChar char="o"/>
            </a:pPr>
            <a:r>
              <a:rPr lang="en-US" dirty="0" smtClean="0"/>
              <a:t>Different weighting schemes?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1962" y="4454062"/>
            <a:ext cx="1483590" cy="1441202"/>
          </a:xfrm>
          <a:prstGeom prst="rect">
            <a:avLst/>
          </a:prstGeom>
        </p:spPr>
      </p:pic>
      <p:grpSp>
        <p:nvGrpSpPr>
          <p:cNvPr id="63" name="Group 62"/>
          <p:cNvGrpSpPr/>
          <p:nvPr/>
        </p:nvGrpSpPr>
        <p:grpSpPr>
          <a:xfrm>
            <a:off x="7345259" y="1690688"/>
            <a:ext cx="4008541" cy="2591646"/>
            <a:chOff x="7302500" y="1524919"/>
            <a:chExt cx="4008541" cy="25916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 rot="16200000">
                  <a:off x="7025052" y="2646391"/>
                  <a:ext cx="89345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 xmlns:m="http://schemas.openxmlformats.org/officeDocument/2006/math">
                      <m:r>
                        <a:rPr lang="en-US" sz="1600" b="0" i="1" smtClean="0">
                          <a:latin typeface="Cambria Math" charset="0"/>
                          <a:ea typeface="Calibri" charset="0"/>
                          <a:cs typeface="Calibri" charset="0"/>
                        </a:rPr>
                        <m:t>𝑚</m:t>
                      </m:r>
                    </m:oMath>
                  </a14:m>
                  <a:r>
                    <a:rPr lang="en-US" sz="1600" dirty="0" smtClean="0">
                      <a:latin typeface="Calibri" charset="0"/>
                      <a:ea typeface="Calibri" charset="0"/>
                      <a:cs typeface="Calibri" charset="0"/>
                    </a:rPr>
                    <a:t> genes</a:t>
                  </a:r>
                  <a:endParaRPr lang="en-US" sz="1600" dirty="0">
                    <a:latin typeface="Calibri" charset="0"/>
                    <a:ea typeface="Calibri" charset="0"/>
                    <a:cs typeface="Calibri" charset="0"/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7025052" y="2646391"/>
                  <a:ext cx="893450" cy="33855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455" t="-3425" r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10985310" y="1825625"/>
              <a:ext cx="325731" cy="1814604"/>
              <a:chOff x="4528872" y="1940264"/>
              <a:chExt cx="325731" cy="1814604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4564138" y="1940264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5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4528872" y="2114529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14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4528872" y="2288794"/>
                <a:ext cx="32573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15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4528872" y="2463059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14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4528872" y="2637324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10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564138" y="2811589"/>
                <a:ext cx="2551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5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564138" y="2985854"/>
                <a:ext cx="2551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7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528872" y="3160119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14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528872" y="3334384"/>
                <a:ext cx="3257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12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4564138" y="3508647"/>
                <a:ext cx="25519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9</a:t>
                </a:r>
              </a:p>
            </p:txBody>
          </p:sp>
        </p:grpSp>
        <p:grpSp>
          <p:nvGrpSpPr>
            <p:cNvPr id="23" name="Group 22"/>
            <p:cNvGrpSpPr/>
            <p:nvPr/>
          </p:nvGrpSpPr>
          <p:grpSpPr>
            <a:xfrm>
              <a:off x="7617943" y="3580987"/>
              <a:ext cx="3528776" cy="246221"/>
              <a:chOff x="525820" y="3575699"/>
              <a:chExt cx="3528776" cy="246221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525820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9351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712882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806413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99944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993475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1087006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7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1274068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1180537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1367599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461130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1554661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6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1648192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1741723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4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835254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28785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022316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115847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2209378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2302909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4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2396440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2489971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2583502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smtClean="0">
                    <a:latin typeface="Calibri" charset="0"/>
                    <a:ea typeface="Calibri" charset="0"/>
                    <a:cs typeface="Calibri" charset="0"/>
                  </a:rPr>
                  <a:t>7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2677033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2770564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2864095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2957626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3051157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4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144688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238219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331750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425281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3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518812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3612343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705874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>
                    <a:latin typeface="Calibri" charset="0"/>
                    <a:ea typeface="Calibri" charset="0"/>
                    <a:cs typeface="Calibri" charset="0"/>
                  </a:rPr>
                  <a:t>2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3799398" y="3575699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 smtClean="0">
                    <a:latin typeface="Calibri" charset="0"/>
                    <a:ea typeface="Calibri" charset="0"/>
                    <a:cs typeface="Calibri" charset="0"/>
                  </a:rPr>
                  <a:t>1</a:t>
                </a:r>
                <a:endParaRPr lang="en-US" sz="1000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751" y="1849824"/>
              <a:ext cx="3326850" cy="17913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8102946" y="1524919"/>
                  <a:ext cx="253896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Mutation probabilities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𝑊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2946" y="1524919"/>
                  <a:ext cx="2538965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18" t="-8197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/>
                <p:cNvSpPr txBox="1"/>
                <p:nvPr/>
              </p:nvSpPr>
              <p:spPr>
                <a:xfrm>
                  <a:off x="8851431" y="3747233"/>
                  <a:ext cx="114877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𝑛</m:t>
                      </m:r>
                    </m:oMath>
                  </a14:m>
                  <a:r>
                    <a:rPr lang="en-US" dirty="0" smtClean="0"/>
                    <a:t> patients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62" name="TextBox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51431" y="3747233"/>
                  <a:ext cx="1148776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10000" r="-425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2098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762639" y="2060104"/>
            <a:ext cx="1117027" cy="2017931"/>
            <a:chOff x="759940" y="2060020"/>
            <a:chExt cx="1117027" cy="201793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53" y="2060020"/>
              <a:ext cx="914400" cy="13716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759940" y="3431620"/>
              <a:ext cx="11170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Benjamin Raphael</a:t>
              </a:r>
              <a:endParaRPr lang="en-US" b="1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3479355" y="2269302"/>
            <a:ext cx="1117027" cy="1793826"/>
            <a:chOff x="1969706" y="1914793"/>
            <a:chExt cx="1117027" cy="179382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/>
            <a:srcRect l="119" t="-927" r="-396" b="20778"/>
            <a:stretch/>
          </p:blipFill>
          <p:spPr>
            <a:xfrm>
              <a:off x="2055931" y="1914793"/>
              <a:ext cx="927548" cy="92339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969706" y="3062288"/>
              <a:ext cx="11170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Matthew Reyna</a:t>
              </a:r>
              <a:endParaRPr lang="en-US" b="1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75" y="4853907"/>
            <a:ext cx="937366" cy="10424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382" y="4853907"/>
            <a:ext cx="1042416" cy="104241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115875" y="4244625"/>
            <a:ext cx="42452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Funding and Data</a:t>
            </a:r>
            <a:endParaRPr 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1115875" y="1514941"/>
            <a:ext cx="4245245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Co-authors</a:t>
            </a:r>
            <a:endParaRPr lang="en-US" sz="2400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199" y="6034391"/>
            <a:ext cx="4800598" cy="64391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266632" y="5147435"/>
            <a:ext cx="248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Raphael Research Group</a:t>
            </a:r>
            <a:endParaRPr lang="en-US" i="1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67" y="1514941"/>
            <a:ext cx="4843325" cy="3632494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85367" y="5754979"/>
            <a:ext cx="56602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Preprint</a:t>
            </a:r>
            <a:r>
              <a:rPr lang="en-US" dirty="0" smtClean="0"/>
              <a:t>: Coming soon!</a:t>
            </a:r>
          </a:p>
          <a:p>
            <a:r>
              <a:rPr lang="en-US" dirty="0" smtClean="0"/>
              <a:t>	See </a:t>
            </a:r>
            <a:r>
              <a:rPr lang="en-US" dirty="0" smtClean="0">
                <a:hlinkClick r:id="rId9" action="ppaction://hlinkfile"/>
              </a:rPr>
              <a:t>http://</a:t>
            </a:r>
            <a:r>
              <a:rPr lang="en-US" dirty="0" err="1" smtClean="0">
                <a:hlinkClick r:id="rId9" action="ppaction://hlinkfile"/>
              </a:rPr>
              <a:t>compbio.cs.brown.edu</a:t>
            </a:r>
            <a:r>
              <a:rPr lang="en-US" dirty="0" smtClean="0">
                <a:hlinkClick r:id="rId9" action="ppaction://hlinkfile"/>
              </a:rPr>
              <a:t>/projects/</a:t>
            </a:r>
            <a:r>
              <a:rPr lang="en-US" dirty="0" err="1" smtClean="0">
                <a:hlinkClick r:id="rId9" action="ppaction://hlinkfile"/>
              </a:rPr>
              <a:t>wext</a:t>
            </a:r>
            <a:endParaRPr lang="en-US" dirty="0" smtClean="0"/>
          </a:p>
          <a:p>
            <a:r>
              <a:rPr lang="en-US" b="1" dirty="0" smtClean="0"/>
              <a:t>Software</a:t>
            </a:r>
            <a:r>
              <a:rPr lang="en-US" dirty="0" smtClean="0"/>
              <a:t>: </a:t>
            </a:r>
            <a:r>
              <a:rPr lang="en-US" dirty="0">
                <a:hlinkClick r:id="rId10"/>
              </a:rPr>
              <a:t>http://github.com/raphael-group/wext</a:t>
            </a:r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838197" y="4641742"/>
            <a:ext cx="4800600" cy="18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5504" y="4853907"/>
            <a:ext cx="1042416" cy="10424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8197" y="4706290"/>
            <a:ext cx="1033015" cy="1190033"/>
          </a:xfrm>
          <a:prstGeom prst="rect">
            <a:avLst/>
          </a:prstGeom>
        </p:spPr>
      </p:pic>
      <p:cxnSp>
        <p:nvCxnSpPr>
          <p:cNvPr id="24" name="Straight Connector 23"/>
          <p:cNvCxnSpPr/>
          <p:nvPr/>
        </p:nvCxnSpPr>
        <p:spPr>
          <a:xfrm flipV="1">
            <a:off x="838197" y="1896157"/>
            <a:ext cx="4800600" cy="186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4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mutations target </a:t>
            </a:r>
            <a:r>
              <a:rPr lang="en-US" i="1" dirty="0" smtClean="0"/>
              <a:t>pathways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724DCD-C84C-554B-90C7-95DCE7C9F658}" type="slidenum">
              <a:rPr lang="en-US" smtClean="0"/>
              <a:t>3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8200" y="5880619"/>
            <a:ext cx="1051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Each pathway can be perturbed in multiple </a:t>
            </a:r>
            <a:r>
              <a:rPr lang="en-US" sz="2400" dirty="0" smtClean="0"/>
              <a:t>ways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→ Different combinations of mutations cause cancer in different patients.</a:t>
            </a:r>
          </a:p>
        </p:txBody>
      </p:sp>
      <p:sp>
        <p:nvSpPr>
          <p:cNvPr id="46" name="Rectangle 45"/>
          <p:cNvSpPr/>
          <p:nvPr/>
        </p:nvSpPr>
        <p:spPr>
          <a:xfrm>
            <a:off x="838200" y="3394718"/>
            <a:ext cx="1051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Cancer requires mutations to multiple key pathways, e.g.</a:t>
            </a:r>
            <a:endParaRPr lang="en-US" dirty="0"/>
          </a:p>
        </p:txBody>
      </p:sp>
      <p:sp>
        <p:nvSpPr>
          <p:cNvPr id="31" name="Oval 30"/>
          <p:cNvSpPr/>
          <p:nvPr/>
        </p:nvSpPr>
        <p:spPr>
          <a:xfrm>
            <a:off x="883071" y="1376149"/>
            <a:ext cx="1128155" cy="1839417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>
            <a:off x="1447148" y="1905258"/>
            <a:ext cx="0" cy="72867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1170313" y="1543676"/>
            <a:ext cx="553673" cy="36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1170313" y="2115067"/>
            <a:ext cx="553673" cy="36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</a:t>
            </a:r>
            <a:endParaRPr lang="en-US" dirty="0"/>
          </a:p>
        </p:txBody>
      </p:sp>
      <p:sp>
        <p:nvSpPr>
          <p:cNvPr id="30" name="Rounded Rectangle 29"/>
          <p:cNvSpPr/>
          <p:nvPr/>
        </p:nvSpPr>
        <p:spPr>
          <a:xfrm>
            <a:off x="1170313" y="2648788"/>
            <a:ext cx="553673" cy="3615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2200432" y="1467674"/>
            <a:ext cx="58340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Pathway</a:t>
            </a:r>
            <a:r>
              <a:rPr lang="en-US" sz="2000" dirty="0" smtClean="0"/>
              <a:t>: group of genes </a:t>
            </a:r>
            <a:r>
              <a:rPr lang="en-US" sz="2000" dirty="0"/>
              <a:t>(typically </a:t>
            </a:r>
            <a:r>
              <a:rPr lang="en-US" sz="2000" dirty="0" smtClean="0"/>
              <a:t>dozens) that interact to perform some function.</a:t>
            </a:r>
            <a:endParaRPr lang="en-US" sz="2000" dirty="0"/>
          </a:p>
        </p:txBody>
      </p:sp>
      <p:grpSp>
        <p:nvGrpSpPr>
          <p:cNvPr id="61" name="Group 60"/>
          <p:cNvGrpSpPr/>
          <p:nvPr/>
        </p:nvGrpSpPr>
        <p:grpSpPr>
          <a:xfrm>
            <a:off x="2285506" y="2394569"/>
            <a:ext cx="1424786" cy="369332"/>
            <a:chOff x="771414" y="2413690"/>
            <a:chExt cx="1424786" cy="369332"/>
          </a:xfrm>
        </p:grpSpPr>
        <p:sp>
          <p:nvSpPr>
            <p:cNvPr id="32" name="TextBox 31"/>
            <p:cNvSpPr txBox="1"/>
            <p:nvPr/>
          </p:nvSpPr>
          <p:spPr>
            <a:xfrm>
              <a:off x="1161558" y="2413690"/>
              <a:ext cx="10346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Protein</a:t>
              </a:r>
              <a:endParaRPr lang="en-US" dirty="0"/>
            </a:p>
          </p:txBody>
        </p:sp>
        <p:sp>
          <p:nvSpPr>
            <p:cNvPr id="35" name="Rounded Rectangle 34"/>
            <p:cNvSpPr>
              <a:spLocks noChangeAspect="1"/>
            </p:cNvSpPr>
            <p:nvPr/>
          </p:nvSpPr>
          <p:spPr>
            <a:xfrm>
              <a:off x="771414" y="2487062"/>
              <a:ext cx="365760" cy="2388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781719" y="2213475"/>
            <a:ext cx="1613997" cy="731520"/>
            <a:chOff x="6079222" y="2856843"/>
            <a:chExt cx="1613997" cy="731520"/>
          </a:xfrm>
        </p:grpSpPr>
        <p:sp>
          <p:nvSpPr>
            <p:cNvPr id="25" name="TextBox 24"/>
            <p:cNvSpPr txBox="1"/>
            <p:nvPr/>
          </p:nvSpPr>
          <p:spPr>
            <a:xfrm>
              <a:off x="6547393" y="3036103"/>
              <a:ext cx="11458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Pathway</a:t>
              </a:r>
              <a:endParaRPr lang="en-US" dirty="0"/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6079222" y="2856843"/>
              <a:ext cx="448662" cy="731520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3895326" y="2394569"/>
            <a:ext cx="1701358" cy="369332"/>
            <a:chOff x="2445052" y="2458159"/>
            <a:chExt cx="1701358" cy="369332"/>
          </a:xfrm>
        </p:grpSpPr>
        <p:sp>
          <p:nvSpPr>
            <p:cNvPr id="34" name="TextBox 33"/>
            <p:cNvSpPr txBox="1"/>
            <p:nvPr/>
          </p:nvSpPr>
          <p:spPr>
            <a:xfrm>
              <a:off x="2768469" y="2458159"/>
              <a:ext cx="1377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Interaction</a:t>
              </a:r>
              <a:endParaRPr lang="en-US" dirty="0"/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>
              <a:off x="2445052" y="2666575"/>
              <a:ext cx="32984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9" name="Group 148"/>
          <p:cNvGrpSpPr/>
          <p:nvPr/>
        </p:nvGrpSpPr>
        <p:grpSpPr>
          <a:xfrm>
            <a:off x="883071" y="4060781"/>
            <a:ext cx="7151456" cy="1371600"/>
            <a:chOff x="883071" y="4368474"/>
            <a:chExt cx="7151456" cy="1371600"/>
          </a:xfrm>
        </p:grpSpPr>
        <p:grpSp>
          <p:nvGrpSpPr>
            <p:cNvPr id="105" name="Group 104"/>
            <p:cNvGrpSpPr/>
            <p:nvPr/>
          </p:nvGrpSpPr>
          <p:grpSpPr>
            <a:xfrm>
              <a:off x="883071" y="4368474"/>
              <a:ext cx="1871814" cy="1371600"/>
              <a:chOff x="883071" y="4282747"/>
              <a:chExt cx="1871814" cy="1371600"/>
            </a:xfrm>
          </p:grpSpPr>
          <p:grpSp>
            <p:nvGrpSpPr>
              <p:cNvPr id="99" name="Group 98"/>
              <p:cNvGrpSpPr/>
              <p:nvPr/>
            </p:nvGrpSpPr>
            <p:grpSpPr>
              <a:xfrm>
                <a:off x="883071" y="4282747"/>
                <a:ext cx="1871814" cy="1371600"/>
                <a:chOff x="883071" y="4282747"/>
                <a:chExt cx="1871814" cy="1371600"/>
              </a:xfrm>
            </p:grpSpPr>
            <p:sp>
              <p:nvSpPr>
                <p:cNvPr id="53" name="TextBox 52"/>
                <p:cNvSpPr txBox="1"/>
                <p:nvPr/>
              </p:nvSpPr>
              <p:spPr>
                <a:xfrm>
                  <a:off x="1608837" y="4506882"/>
                  <a:ext cx="1146048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mtClean="0"/>
                    <a:t>Cell growth pathway</a:t>
                  </a:r>
                  <a:endParaRPr lang="en-US"/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883071" y="4282747"/>
                  <a:ext cx="841233" cy="1371600"/>
                  <a:chOff x="883071" y="4297166"/>
                  <a:chExt cx="841233" cy="1371600"/>
                </a:xfrm>
              </p:grpSpPr>
              <p:sp>
                <p:nvSpPr>
                  <p:cNvPr id="49" name="Oval 48"/>
                  <p:cNvSpPr>
                    <a:spLocks noChangeAspect="1"/>
                  </p:cNvSpPr>
                  <p:nvPr/>
                </p:nvSpPr>
                <p:spPr>
                  <a:xfrm>
                    <a:off x="883071" y="4297166"/>
                    <a:ext cx="841233" cy="1371600"/>
                  </a:xfrm>
                  <a:prstGeom prst="ellipse">
                    <a:avLst/>
                  </a:prstGeom>
                  <a:solidFill>
                    <a:schemeClr val="bg2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grpSp>
                <p:nvGrpSpPr>
                  <p:cNvPr id="76" name="Group 75"/>
                  <p:cNvGrpSpPr/>
                  <p:nvPr/>
                </p:nvGrpSpPr>
                <p:grpSpPr>
                  <a:xfrm>
                    <a:off x="1120807" y="4473621"/>
                    <a:ext cx="365760" cy="1018690"/>
                    <a:chOff x="1120807" y="4434599"/>
                    <a:chExt cx="365760" cy="1018690"/>
                  </a:xfrm>
                </p:grpSpPr>
                <p:cxnSp>
                  <p:nvCxnSpPr>
                    <p:cNvPr id="75" name="Straight Connector 74"/>
                    <p:cNvCxnSpPr/>
                    <p:nvPr/>
                  </p:nvCxnSpPr>
                  <p:spPr>
                    <a:xfrm>
                      <a:off x="1311502" y="4638877"/>
                      <a:ext cx="0" cy="728674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69" name="Rounded Rectangle 68"/>
                    <p:cNvSpPr>
                      <a:spLocks noChangeAspect="1"/>
                    </p:cNvSpPr>
                    <p:nvPr/>
                  </p:nvSpPr>
                  <p:spPr>
                    <a:xfrm>
                      <a:off x="1120807" y="4434599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3" name="Rounded Rectangle 72"/>
                    <p:cNvSpPr>
                      <a:spLocks noChangeAspect="1"/>
                    </p:cNvSpPr>
                    <p:nvPr/>
                  </p:nvSpPr>
                  <p:spPr>
                    <a:xfrm>
                      <a:off x="1120807" y="4821551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74" name="Rounded Rectangle 73"/>
                    <p:cNvSpPr>
                      <a:spLocks noChangeAspect="1"/>
                    </p:cNvSpPr>
                    <p:nvPr/>
                  </p:nvSpPr>
                  <p:spPr>
                    <a:xfrm>
                      <a:off x="1120807" y="5214426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</p:grpSp>
          </p:grpSp>
          <p:sp>
            <p:nvSpPr>
              <p:cNvPr id="95" name="Lightning Bolt 94"/>
              <p:cNvSpPr>
                <a:spLocks noChangeAspect="1"/>
              </p:cNvSpPr>
              <p:nvPr/>
            </p:nvSpPr>
            <p:spPr>
              <a:xfrm>
                <a:off x="1215888" y="4851285"/>
                <a:ext cx="163943" cy="228600"/>
              </a:xfrm>
              <a:prstGeom prst="lightningBolt">
                <a:avLst/>
              </a:prstGeom>
              <a:solidFill>
                <a:srgbClr val="FFFC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3" name="Group 142"/>
            <p:cNvGrpSpPr/>
            <p:nvPr/>
          </p:nvGrpSpPr>
          <p:grpSpPr>
            <a:xfrm>
              <a:off x="2996415" y="4368474"/>
              <a:ext cx="2184660" cy="1371600"/>
              <a:chOff x="3011371" y="4282747"/>
              <a:chExt cx="2184660" cy="1371600"/>
            </a:xfrm>
          </p:grpSpPr>
          <p:sp>
            <p:nvSpPr>
              <p:cNvPr id="78" name="TextBox 77"/>
              <p:cNvSpPr txBox="1"/>
              <p:nvPr/>
            </p:nvSpPr>
            <p:spPr>
              <a:xfrm>
                <a:off x="4049983" y="4513579"/>
                <a:ext cx="114604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Cell invasion pathway</a:t>
                </a:r>
                <a:endParaRPr lang="en-US" dirty="0"/>
              </a:p>
            </p:txBody>
          </p:sp>
          <p:grpSp>
            <p:nvGrpSpPr>
              <p:cNvPr id="142" name="Group 141"/>
              <p:cNvGrpSpPr/>
              <p:nvPr/>
            </p:nvGrpSpPr>
            <p:grpSpPr>
              <a:xfrm>
                <a:off x="3011371" y="4282747"/>
                <a:ext cx="1103377" cy="1371600"/>
                <a:chOff x="2770368" y="4282747"/>
                <a:chExt cx="1103377" cy="1371600"/>
              </a:xfrm>
            </p:grpSpPr>
            <p:sp>
              <p:nvSpPr>
                <p:cNvPr id="80" name="Oval 79"/>
                <p:cNvSpPr>
                  <a:spLocks noChangeAspect="1"/>
                </p:cNvSpPr>
                <p:nvPr/>
              </p:nvSpPr>
              <p:spPr>
                <a:xfrm>
                  <a:off x="2770368" y="4282747"/>
                  <a:ext cx="1103377" cy="13716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41" name="Group 140"/>
                <p:cNvGrpSpPr/>
                <p:nvPr/>
              </p:nvGrpSpPr>
              <p:grpSpPr>
                <a:xfrm>
                  <a:off x="2895940" y="4635304"/>
                  <a:ext cx="852233" cy="666486"/>
                  <a:chOff x="2985597" y="4536908"/>
                  <a:chExt cx="852233" cy="666486"/>
                </a:xfrm>
              </p:grpSpPr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2985597" y="4536908"/>
                    <a:ext cx="852233" cy="666486"/>
                    <a:chOff x="2985597" y="4536908"/>
                    <a:chExt cx="852233" cy="666486"/>
                  </a:xfrm>
                </p:grpSpPr>
                <p:cxnSp>
                  <p:nvCxnSpPr>
                    <p:cNvPr id="82" name="Straight Connector 81"/>
                    <p:cNvCxnSpPr>
                      <a:stCxn id="83" idx="2"/>
                      <a:endCxn id="85" idx="0"/>
                    </p:cNvCxnSpPr>
                    <p:nvPr/>
                  </p:nvCxnSpPr>
                  <p:spPr>
                    <a:xfrm flipH="1">
                      <a:off x="3168477" y="4775771"/>
                      <a:ext cx="226517" cy="18876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3" name="Rounded Rectangle 82"/>
                    <p:cNvSpPr>
                      <a:spLocks noChangeAspect="1"/>
                    </p:cNvSpPr>
                    <p:nvPr/>
                  </p:nvSpPr>
                  <p:spPr>
                    <a:xfrm>
                      <a:off x="3212114" y="4536908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85" name="Rounded Rectangle 84"/>
                    <p:cNvSpPr>
                      <a:spLocks noChangeAspect="1"/>
                    </p:cNvSpPr>
                    <p:nvPr/>
                  </p:nvSpPr>
                  <p:spPr>
                    <a:xfrm>
                      <a:off x="2985597" y="4964531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29" name="Straight Connector 128"/>
                    <p:cNvCxnSpPr>
                      <a:stCxn id="83" idx="2"/>
                      <a:endCxn id="84" idx="0"/>
                    </p:cNvCxnSpPr>
                    <p:nvPr/>
                  </p:nvCxnSpPr>
                  <p:spPr>
                    <a:xfrm>
                      <a:off x="3394994" y="4775771"/>
                      <a:ext cx="259956" cy="18876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3" name="Straight Connector 132"/>
                    <p:cNvCxnSpPr>
                      <a:stCxn id="85" idx="3"/>
                      <a:endCxn id="84" idx="1"/>
                    </p:cNvCxnSpPr>
                    <p:nvPr/>
                  </p:nvCxnSpPr>
                  <p:spPr>
                    <a:xfrm>
                      <a:off x="3351357" y="5083963"/>
                      <a:ext cx="120713" cy="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84" name="Rounded Rectangle 83"/>
                    <p:cNvSpPr>
                      <a:spLocks noChangeAspect="1"/>
                    </p:cNvSpPr>
                    <p:nvPr/>
                  </p:nvSpPr>
                  <p:spPr>
                    <a:xfrm>
                      <a:off x="3472070" y="4964531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96" name="Lightning Bolt 95"/>
                  <p:cNvSpPr>
                    <a:spLocks noChangeAspect="1"/>
                  </p:cNvSpPr>
                  <p:nvPr/>
                </p:nvSpPr>
                <p:spPr>
                  <a:xfrm>
                    <a:off x="3299708" y="4549688"/>
                    <a:ext cx="163943" cy="228600"/>
                  </a:xfrm>
                  <a:prstGeom prst="lightningBolt">
                    <a:avLst/>
                  </a:prstGeom>
                  <a:solidFill>
                    <a:srgbClr val="FFFC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144" name="Group 143"/>
            <p:cNvGrpSpPr/>
            <p:nvPr/>
          </p:nvGrpSpPr>
          <p:grpSpPr>
            <a:xfrm>
              <a:off x="5422606" y="4368474"/>
              <a:ext cx="2611921" cy="1371600"/>
              <a:chOff x="5422606" y="4282747"/>
              <a:chExt cx="2611921" cy="1371600"/>
            </a:xfrm>
          </p:grpSpPr>
          <p:sp>
            <p:nvSpPr>
              <p:cNvPr id="86" name="TextBox 85"/>
              <p:cNvSpPr txBox="1"/>
              <p:nvPr/>
            </p:nvSpPr>
            <p:spPr>
              <a:xfrm>
                <a:off x="6712357" y="4365420"/>
                <a:ext cx="132217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DNA </a:t>
                </a:r>
                <a:r>
                  <a:rPr lang="en-US" smtClean="0"/>
                  <a:t>damage repair pathway</a:t>
                </a:r>
                <a:endParaRPr lang="en-US" dirty="0"/>
              </a:p>
            </p:txBody>
          </p:sp>
          <p:grpSp>
            <p:nvGrpSpPr>
              <p:cNvPr id="126" name="Group 125"/>
              <p:cNvGrpSpPr/>
              <p:nvPr/>
            </p:nvGrpSpPr>
            <p:grpSpPr>
              <a:xfrm>
                <a:off x="5422606" y="4282747"/>
                <a:ext cx="1260048" cy="1371600"/>
                <a:chOff x="5422606" y="4282747"/>
                <a:chExt cx="1260048" cy="1371600"/>
              </a:xfrm>
            </p:grpSpPr>
            <p:sp>
              <p:nvSpPr>
                <p:cNvPr id="88" name="Oval 87"/>
                <p:cNvSpPr>
                  <a:spLocks noChangeAspect="1"/>
                </p:cNvSpPr>
                <p:nvPr/>
              </p:nvSpPr>
              <p:spPr>
                <a:xfrm>
                  <a:off x="5422606" y="4282747"/>
                  <a:ext cx="1260048" cy="1371600"/>
                </a:xfrm>
                <a:prstGeom prst="ellips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5" name="Group 124"/>
                <p:cNvGrpSpPr/>
                <p:nvPr/>
              </p:nvGrpSpPr>
              <p:grpSpPr>
                <a:xfrm>
                  <a:off x="5623222" y="4463860"/>
                  <a:ext cx="858817" cy="1009375"/>
                  <a:chOff x="5615434" y="4395627"/>
                  <a:chExt cx="858817" cy="1009375"/>
                </a:xfrm>
              </p:grpSpPr>
              <p:grpSp>
                <p:nvGrpSpPr>
                  <p:cNvPr id="124" name="Group 123"/>
                  <p:cNvGrpSpPr/>
                  <p:nvPr/>
                </p:nvGrpSpPr>
                <p:grpSpPr>
                  <a:xfrm>
                    <a:off x="5615434" y="4395627"/>
                    <a:ext cx="858817" cy="1005689"/>
                    <a:chOff x="5615434" y="4395627"/>
                    <a:chExt cx="858817" cy="1005689"/>
                  </a:xfrm>
                </p:grpSpPr>
                <p:cxnSp>
                  <p:nvCxnSpPr>
                    <p:cNvPr id="90" name="Straight Connector 89"/>
                    <p:cNvCxnSpPr>
                      <a:stCxn id="91" idx="2"/>
                      <a:endCxn id="92" idx="0"/>
                    </p:cNvCxnSpPr>
                    <p:nvPr/>
                  </p:nvCxnSpPr>
                  <p:spPr>
                    <a:xfrm>
                      <a:off x="6033099" y="4634490"/>
                      <a:ext cx="6642" cy="15113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91" name="Rounded Rectangle 90"/>
                    <p:cNvSpPr>
                      <a:spLocks noChangeAspect="1"/>
                    </p:cNvSpPr>
                    <p:nvPr/>
                  </p:nvSpPr>
                  <p:spPr>
                    <a:xfrm>
                      <a:off x="5850219" y="4395627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2" name="Rounded Rectangle 91"/>
                    <p:cNvSpPr>
                      <a:spLocks noChangeAspect="1"/>
                    </p:cNvSpPr>
                    <p:nvPr/>
                  </p:nvSpPr>
                  <p:spPr>
                    <a:xfrm>
                      <a:off x="5856861" y="4785620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93" name="Rounded Rectangle 92"/>
                    <p:cNvSpPr>
                      <a:spLocks noChangeAspect="1"/>
                    </p:cNvSpPr>
                    <p:nvPr/>
                  </p:nvSpPr>
                  <p:spPr>
                    <a:xfrm>
                      <a:off x="5615434" y="5162453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106" name="Rounded Rectangle 105"/>
                    <p:cNvSpPr>
                      <a:spLocks noChangeAspect="1"/>
                    </p:cNvSpPr>
                    <p:nvPr/>
                  </p:nvSpPr>
                  <p:spPr>
                    <a:xfrm>
                      <a:off x="6108491" y="5162453"/>
                      <a:ext cx="365760" cy="238863"/>
                    </a:xfrm>
                    <a:prstGeom prst="roundRect">
                      <a:avLst/>
                    </a:prstGeom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cxnSp>
                  <p:nvCxnSpPr>
                    <p:cNvPr id="108" name="Straight Connector 107"/>
                    <p:cNvCxnSpPr>
                      <a:stCxn id="92" idx="2"/>
                      <a:endCxn id="93" idx="0"/>
                    </p:cNvCxnSpPr>
                    <p:nvPr/>
                  </p:nvCxnSpPr>
                  <p:spPr>
                    <a:xfrm flipH="1">
                      <a:off x="5798314" y="5024483"/>
                      <a:ext cx="241427" cy="13797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" name="Straight Connector 110"/>
                    <p:cNvCxnSpPr>
                      <a:stCxn id="92" idx="2"/>
                      <a:endCxn id="106" idx="0"/>
                    </p:cNvCxnSpPr>
                    <p:nvPr/>
                  </p:nvCxnSpPr>
                  <p:spPr>
                    <a:xfrm>
                      <a:off x="6039741" y="5024483"/>
                      <a:ext cx="251630" cy="137970"/>
                    </a:xfrm>
                    <a:prstGeom prst="line">
                      <a:avLst/>
                    </a:prstGeom>
                    <a:ln w="1905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97" name="Lightning Bolt 96"/>
                  <p:cNvSpPr>
                    <a:spLocks noChangeAspect="1"/>
                  </p:cNvSpPr>
                  <p:nvPr/>
                </p:nvSpPr>
                <p:spPr>
                  <a:xfrm>
                    <a:off x="6222593" y="5176402"/>
                    <a:ext cx="163943" cy="228600"/>
                  </a:xfrm>
                  <a:prstGeom prst="lightningBolt">
                    <a:avLst/>
                  </a:prstGeom>
                  <a:solidFill>
                    <a:srgbClr val="FFFC0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1643252" y="5376137"/>
            <a:ext cx="2038633" cy="369332"/>
            <a:chOff x="3399002" y="5639455"/>
            <a:chExt cx="2038633" cy="369332"/>
          </a:xfrm>
        </p:grpSpPr>
        <p:sp>
          <p:nvSpPr>
            <p:cNvPr id="71" name="Lightning Bolt 70"/>
            <p:cNvSpPr>
              <a:spLocks noChangeAspect="1"/>
            </p:cNvSpPr>
            <p:nvPr/>
          </p:nvSpPr>
          <p:spPr>
            <a:xfrm>
              <a:off x="3399002" y="5664101"/>
              <a:ext cx="229520" cy="320040"/>
            </a:xfrm>
            <a:prstGeom prst="lightningBolt">
              <a:avLst/>
            </a:prstGeom>
            <a:solidFill>
              <a:srgbClr val="FFFC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595912" y="5639455"/>
              <a:ext cx="1841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= Driver mutation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47385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Driver mutations in pathways are often mutually exclusive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7D67C-D38A-6541-8BD8-4E1B6190BCDE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5163079"/>
            <a:ext cx="52054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Few driver mutations distributed across </a:t>
            </a:r>
            <a:r>
              <a:rPr lang="en-US" sz="2400" i="1" dirty="0" smtClean="0"/>
              <a:t>multiple </a:t>
            </a:r>
            <a:r>
              <a:rPr lang="en-US" sz="2400" dirty="0" smtClean="0"/>
              <a:t>pathways.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No fitness advantage for multiple mutations in the same pathway.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938" y="1260457"/>
            <a:ext cx="2115749" cy="37291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23458" y="4920295"/>
            <a:ext cx="2163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[Thomas, </a:t>
            </a:r>
            <a:r>
              <a:rPr lang="en-US" i="1" dirty="0" smtClean="0"/>
              <a:t>et al</a:t>
            </a:r>
            <a:r>
              <a:rPr lang="en-US" dirty="0" smtClean="0"/>
              <a:t>. 2007]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659" y="1990730"/>
            <a:ext cx="7919020" cy="298879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959620" y="4920295"/>
            <a:ext cx="96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/>
              <a:t>Patients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397535" y="3168715"/>
            <a:ext cx="1250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Genes/Loci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919691" y="5293950"/>
            <a:ext cx="5138834" cy="147732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Dendrix</a:t>
            </a:r>
            <a:r>
              <a:rPr lang="en-US" dirty="0"/>
              <a:t> [</a:t>
            </a:r>
            <a:r>
              <a:rPr lang="en-US" dirty="0" err="1"/>
              <a:t>Vandin</a:t>
            </a:r>
            <a:r>
              <a:rPr lang="en-US" dirty="0"/>
              <a:t>, </a:t>
            </a:r>
            <a:r>
              <a:rPr lang="en-US" i="1" dirty="0"/>
              <a:t>et al. RECOMB 2011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Muex</a:t>
            </a:r>
            <a:r>
              <a:rPr lang="en-US" dirty="0"/>
              <a:t> [</a:t>
            </a:r>
            <a:r>
              <a:rPr lang="en-US" dirty="0" err="1"/>
              <a:t>Szczurek</a:t>
            </a:r>
            <a:r>
              <a:rPr lang="en-US" dirty="0"/>
              <a:t>, </a:t>
            </a:r>
            <a:r>
              <a:rPr lang="en-US" i="1" dirty="0"/>
              <a:t>et al. RECOMB 2014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en-US" b="1" dirty="0" err="1" smtClean="0"/>
              <a:t>MEMCover</a:t>
            </a:r>
            <a:r>
              <a:rPr lang="en-US" b="1" dirty="0" smtClean="0"/>
              <a:t> </a:t>
            </a:r>
            <a:r>
              <a:rPr lang="en-US" dirty="0" smtClean="0"/>
              <a:t>[Kim,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i="1" dirty="0"/>
              <a:t>ISMB 2015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en-US" b="1" dirty="0" err="1"/>
              <a:t>Mutex</a:t>
            </a:r>
            <a:r>
              <a:rPr lang="en-US" dirty="0"/>
              <a:t> [Babur, </a:t>
            </a:r>
            <a:r>
              <a:rPr lang="en-US" i="1" dirty="0"/>
              <a:t>et al. Genome Biology 2015</a:t>
            </a:r>
            <a:r>
              <a:rPr lang="en-US" dirty="0"/>
              <a:t>]</a:t>
            </a:r>
          </a:p>
          <a:p>
            <a:pPr marL="285750" indent="-285750">
              <a:buFont typeface="Wingdings" charset="2"/>
              <a:buChar char="Ø"/>
            </a:pP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32680"/>
            <a:ext cx="7656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Approximately one driver mutation per pathway per patient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7786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606"/>
            <a:ext cx="641320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 err="1" smtClean="0"/>
              <a:t>WExT</a:t>
            </a:r>
            <a:r>
              <a:rPr lang="en-US" dirty="0" smtClean="0"/>
              <a:t>: New </a:t>
            </a:r>
            <a:r>
              <a:rPr lang="en-US" u="sng" dirty="0" smtClean="0"/>
              <a:t>W</a:t>
            </a:r>
            <a:r>
              <a:rPr lang="en-US" dirty="0" smtClean="0"/>
              <a:t>eighted </a:t>
            </a:r>
            <a:r>
              <a:rPr lang="en-US" u="sng" dirty="0" smtClean="0"/>
              <a:t>Ex</a:t>
            </a:r>
            <a:r>
              <a:rPr lang="en-US" dirty="0" smtClean="0"/>
              <a:t>clusivity </a:t>
            </a:r>
            <a:r>
              <a:rPr lang="en-US" u="sng" dirty="0" smtClean="0"/>
              <a:t>T</a:t>
            </a:r>
            <a:r>
              <a:rPr lang="en-US" dirty="0" smtClean="0"/>
              <a:t>est for mutations in cancer</a:t>
            </a:r>
            <a:br>
              <a:rPr lang="en-US" dirty="0" smtClean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Efficiently approximates two commonly used statistical tests for mutual exclusivity</a:t>
            </a:r>
            <a:br>
              <a:rPr lang="en-US" dirty="0" smtClean="0"/>
            </a:b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Improves upon earlier methods at analyzing tumors with high mutation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644541" y="3555181"/>
            <a:ext cx="3528776" cy="246221"/>
            <a:chOff x="525820" y="3575699"/>
            <a:chExt cx="3528776" cy="246221"/>
          </a:xfrm>
        </p:grpSpPr>
        <p:sp>
          <p:nvSpPr>
            <p:cNvPr id="7" name="TextBox 6"/>
            <p:cNvSpPr txBox="1"/>
            <p:nvPr/>
          </p:nvSpPr>
          <p:spPr>
            <a:xfrm>
              <a:off x="52582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1935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1288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0641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9994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347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8700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27406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18053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36759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46113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5466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6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64819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3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74172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83525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92878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02231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11584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0937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30290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39644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8997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58350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67703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7056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64095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957626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51157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14468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38219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31750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425281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3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18812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612343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05874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2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799398" y="3575699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</p:grpSp>
      <p:graphicFrame>
        <p:nvGraphicFramePr>
          <p:cNvPr id="44" name="Table 43"/>
          <p:cNvGraphicFramePr>
            <a:graphicFrameLocks noGrp="1"/>
          </p:cNvGraphicFramePr>
          <p:nvPr>
            <p:extLst/>
          </p:nvPr>
        </p:nvGraphicFramePr>
        <p:xfrm>
          <a:off x="7727909" y="1857661"/>
          <a:ext cx="3362040" cy="1736850"/>
        </p:xfrm>
        <a:graphic>
          <a:graphicData uri="http://schemas.openxmlformats.org/drawingml/2006/table">
            <a:tbl>
              <a:tblPr/>
              <a:tblGrid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</a:tblGrid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solidFill>
                            <a:schemeClr val="tx1"/>
                          </a:solidFill>
                          <a:effectLst/>
                          <a:latin typeface="Helvetica" charset="0"/>
                        </a:rPr>
                      </a:br>
                      <a:endParaRPr lang="en-US" sz="100" dirty="0">
                        <a:solidFill>
                          <a:schemeClr val="tx1"/>
                        </a:solidFill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noFill/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noFill/>
                          <a:effectLst/>
                          <a:latin typeface="Helvetica" charset="0"/>
                        </a:rPr>
                      </a:br>
                      <a:endParaRPr lang="en-US" sz="100" dirty="0">
                        <a:noFill/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173685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7350178" y="2091830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 charset="0"/>
                <a:ea typeface="Calibri" charset="0"/>
                <a:cs typeface="Calibri" charset="0"/>
              </a:rPr>
              <a:t>M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723055" y="2192572"/>
            <a:ext cx="3371748" cy="54222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11017020" y="1818345"/>
            <a:ext cx="325731" cy="1814604"/>
            <a:chOff x="4528872" y="1940264"/>
            <a:chExt cx="325731" cy="1814604"/>
          </a:xfrm>
        </p:grpSpPr>
        <p:sp>
          <p:nvSpPr>
            <p:cNvPr id="49" name="TextBox 48"/>
            <p:cNvSpPr txBox="1"/>
            <p:nvPr/>
          </p:nvSpPr>
          <p:spPr>
            <a:xfrm>
              <a:off x="4564138" y="1940264"/>
              <a:ext cx="25519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28872" y="211452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528872" y="2288794"/>
              <a:ext cx="3257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15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528872" y="246305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528872" y="263732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10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64138" y="2811589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5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564138" y="2985854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7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528872" y="3160119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14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28872" y="3334384"/>
              <a:ext cx="32573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smtClean="0">
                  <a:latin typeface="Calibri" charset="0"/>
                  <a:ea typeface="Calibri" charset="0"/>
                  <a:cs typeface="Calibri" charset="0"/>
                </a:rPr>
                <a:t>12</a:t>
              </a:r>
              <a:endParaRPr lang="en-US" sz="1000" dirty="0">
                <a:latin typeface="Calibri" charset="0"/>
                <a:ea typeface="Calibri" charset="0"/>
                <a:cs typeface="Calibri" charset="0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4564138" y="3508647"/>
              <a:ext cx="25519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>
                  <a:latin typeface="Calibri" charset="0"/>
                  <a:ea typeface="Calibri" charset="0"/>
                  <a:cs typeface="Calibri" charset="0"/>
                </a:rPr>
                <a:t>9</a:t>
              </a:r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838200" y="6354246"/>
            <a:ext cx="6814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[Leiserson, Reyna, &amp; Raphael. </a:t>
            </a:r>
            <a:r>
              <a:rPr lang="en-US" i="1" dirty="0" smtClean="0"/>
              <a:t>ECCB/Bioinformatics</a:t>
            </a:r>
            <a:r>
              <a:rPr lang="en-US" dirty="0" smtClean="0"/>
              <a:t> 2016 (to appear)]</a:t>
            </a:r>
            <a:endParaRPr lang="en-US" dirty="0"/>
          </a:p>
        </p:txBody>
      </p:sp>
      <p:grpSp>
        <p:nvGrpSpPr>
          <p:cNvPr id="61" name="Group 60"/>
          <p:cNvGrpSpPr/>
          <p:nvPr/>
        </p:nvGrpSpPr>
        <p:grpSpPr>
          <a:xfrm>
            <a:off x="8029692" y="3845273"/>
            <a:ext cx="2675977" cy="2821557"/>
            <a:chOff x="7887633" y="3937323"/>
            <a:chExt cx="2675977" cy="2821557"/>
          </a:xfrm>
        </p:grpSpPr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6512" y="4235575"/>
              <a:ext cx="2427098" cy="2303337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8856030" y="6451103"/>
              <a:ext cx="7755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Patients</a:t>
              </a:r>
              <a:endParaRPr lang="en-US" sz="1400"/>
            </a:p>
          </p:txBody>
        </p:sp>
        <p:sp>
          <p:nvSpPr>
            <p:cNvPr id="45" name="TextBox 44"/>
            <p:cNvSpPr txBox="1"/>
            <p:nvPr/>
          </p:nvSpPr>
          <p:spPr>
            <a:xfrm rot="16200000">
              <a:off x="7719959" y="5233354"/>
              <a:ext cx="6431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Genes</a:t>
              </a:r>
              <a:endParaRPr lang="en-US" sz="14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/>
                <p:cNvSpPr txBox="1"/>
                <p:nvPr/>
              </p:nvSpPr>
              <p:spPr>
                <a:xfrm>
                  <a:off x="8153800" y="3937323"/>
                  <a:ext cx="21214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/>
                    <a:t>Mutation weights </a:t>
                  </a:r>
                  <a14:m>
                    <m:oMath xmlns:m="http://schemas.openxmlformats.org/officeDocument/2006/math">
                      <m:r>
                        <a:rPr lang="en-US" i="1" dirty="0" smtClean="0">
                          <a:latin typeface="Cambria Math" charset="0"/>
                        </a:rPr>
                        <m:t>𝑊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Box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3800" y="3937323"/>
                  <a:ext cx="2121415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86" t="-10000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497647" y="1485989"/>
                <a:ext cx="1916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Mutation matrix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647" y="1485989"/>
                <a:ext cx="1916102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286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/>
          <p:cNvSpPr txBox="1"/>
          <p:nvPr/>
        </p:nvSpPr>
        <p:spPr>
          <a:xfrm>
            <a:off x="9007459" y="3696375"/>
            <a:ext cx="775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Patients</a:t>
            </a:r>
            <a:endParaRPr lang="en-US" sz="1400" dirty="0"/>
          </a:p>
        </p:txBody>
      </p:sp>
      <p:sp>
        <p:nvSpPr>
          <p:cNvPr id="65" name="TextBox 64"/>
          <p:cNvSpPr txBox="1"/>
          <p:nvPr/>
        </p:nvSpPr>
        <p:spPr>
          <a:xfrm rot="16200000">
            <a:off x="7225367" y="261471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Genes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343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 sets of mutually exclusive mutations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82476"/>
            <a:ext cx="2743200" cy="365125"/>
          </a:xfrm>
        </p:spPr>
        <p:txBody>
          <a:bodyPr/>
          <a:lstStyle/>
          <a:p>
            <a:fld id="{D4724DCD-C84C-554B-90C7-95DCE7C9F65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402520" y="1863318"/>
          <a:ext cx="4783140" cy="2975210"/>
        </p:xfrm>
        <a:graphic>
          <a:graphicData uri="http://schemas.openxmlformats.org/drawingml/2006/table">
            <a:tbl>
              <a:tblPr/>
              <a:tblGrid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  <a:gridCol w="132865"/>
              </a:tblGrid>
              <a:tr h="297521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7521"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331793" y="4824218"/>
            <a:ext cx="93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Patients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6408115" y="4844803"/>
            <a:ext cx="4768355" cy="597058"/>
            <a:chOff x="7190484" y="6028188"/>
            <a:chExt cx="4768355" cy="59705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7190484" y="6028188"/>
              <a:ext cx="2617006" cy="164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V="1">
              <a:off x="9807490" y="6028188"/>
              <a:ext cx="2151349" cy="1640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8686821" y="6163581"/>
              <a:ext cx="18725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solidFill>
                    <a:srgbClr val="0A2693"/>
                  </a:solidFill>
                </a:rPr>
                <a:t>Coverage</a:t>
              </a:r>
              <a:r>
                <a:rPr lang="en-US" sz="2400" b="1" dirty="0" smtClean="0">
                  <a:solidFill>
                    <a:srgbClr val="0A2693"/>
                  </a:solidFill>
                  <a:latin typeface="Cambria Math" charset="0"/>
                  <a:ea typeface="Cambria Math" charset="0"/>
                  <a:cs typeface="Cambria Math" charset="0"/>
                </a:rPr>
                <a:t>(M)</a:t>
              </a:r>
              <a:endParaRPr lang="en-US" sz="2400" b="1" dirty="0">
                <a:solidFill>
                  <a:srgbClr val="0A2693"/>
                </a:solidFill>
                <a:latin typeface="Cambria Math" charset="0"/>
                <a:ea typeface="Cambria Math" charset="0"/>
                <a:cs typeface="Cambria Math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5797954" y="3847401"/>
            <a:ext cx="772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mtClean="0"/>
              <a:t>Genes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6329359" y="2417316"/>
            <a:ext cx="4856301" cy="94922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893021" y="2661094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mbria Math" charset="0"/>
                <a:ea typeface="Cambria Math" charset="0"/>
                <a:cs typeface="Cambria Math" charset="0"/>
              </a:rPr>
              <a:t>M</a:t>
            </a:r>
            <a:endParaRPr lang="en-US" sz="2400" b="1" dirty="0">
              <a:solidFill>
                <a:srgbClr val="FF0000"/>
              </a:solidFill>
              <a:latin typeface="Cambria Math" charset="0"/>
              <a:ea typeface="Cambria Math" charset="0"/>
              <a:cs typeface="Cambria Math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70513" y="1446844"/>
                <a:ext cx="33359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smtClean="0"/>
                  <a:t>Binary mutation </a:t>
                </a:r>
                <a:r>
                  <a:rPr lang="en-US" sz="2400" dirty="0" smtClean="0"/>
                  <a:t>matrix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charset="0"/>
                      </a:rPr>
                      <m:t>𝐴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513" y="1446844"/>
                <a:ext cx="3335978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925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12"/>
          <p:cNvGrpSpPr/>
          <p:nvPr/>
        </p:nvGrpSpPr>
        <p:grpSpPr>
          <a:xfrm>
            <a:off x="6908527" y="5546550"/>
            <a:ext cx="3697964" cy="805897"/>
            <a:chOff x="7445203" y="5803872"/>
            <a:chExt cx="3697964" cy="805897"/>
          </a:xfrm>
        </p:grpSpPr>
        <p:grpSp>
          <p:nvGrpSpPr>
            <p:cNvPr id="28" name="Group 27"/>
            <p:cNvGrpSpPr/>
            <p:nvPr/>
          </p:nvGrpSpPr>
          <p:grpSpPr>
            <a:xfrm>
              <a:off x="7445203" y="5803872"/>
              <a:ext cx="1663339" cy="369332"/>
              <a:chOff x="7607763" y="5803872"/>
              <a:chExt cx="1663339" cy="369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7763830" y="5803872"/>
                    <a:ext cx="150727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mtClean="0"/>
                      <a:t>Exclusive in </a:t>
                    </a:r>
                    <a14:m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63830" y="5803872"/>
                    <a:ext cx="1507272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3644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" name="Rectangle 29"/>
              <p:cNvSpPr/>
              <p:nvPr/>
            </p:nvSpPr>
            <p:spPr>
              <a:xfrm>
                <a:off x="7607763" y="5832010"/>
                <a:ext cx="122830" cy="341194"/>
              </a:xfrm>
              <a:prstGeom prst="rect">
                <a:avLst/>
              </a:prstGeom>
              <a:solidFill>
                <a:srgbClr val="0A269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9150738" y="5803872"/>
              <a:ext cx="1992429" cy="373091"/>
              <a:chOff x="8825618" y="5803872"/>
              <a:chExt cx="1992429" cy="37309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/>
                  <p:cNvSpPr txBox="1"/>
                  <p:nvPr/>
                </p:nvSpPr>
                <p:spPr>
                  <a:xfrm>
                    <a:off x="8956640" y="5803872"/>
                    <a:ext cx="186140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 smtClean="0"/>
                      <a:t>Co-occurring in </a:t>
                    </a:r>
                    <a14:m>
                      <m:oMath xmlns:m="http://schemas.openxmlformats.org/officeDocument/2006/math">
                        <m:r>
                          <a:rPr lang="en-US" i="1" dirty="0" smtClean="0">
                            <a:latin typeface="Cambria Math" charset="0"/>
                          </a:rPr>
                          <m:t>𝑀</m:t>
                        </m:r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32" name="TextBox 3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56640" y="5803872"/>
                    <a:ext cx="1861407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951" t="-8197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ectangle 32"/>
              <p:cNvSpPr/>
              <p:nvPr/>
            </p:nvSpPr>
            <p:spPr>
              <a:xfrm>
                <a:off x="8825618" y="5835769"/>
                <a:ext cx="122830" cy="341194"/>
              </a:xfrm>
              <a:prstGeom prst="rect">
                <a:avLst/>
              </a:prstGeom>
              <a:solidFill>
                <a:srgbClr val="F1913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7449625" y="6236678"/>
              <a:ext cx="1154354" cy="369332"/>
              <a:chOff x="7612185" y="6236678"/>
              <a:chExt cx="1154354" cy="369332"/>
            </a:xfrm>
          </p:grpSpPr>
          <p:sp>
            <p:nvSpPr>
              <p:cNvPr id="35" name="TextBox 34"/>
              <p:cNvSpPr txBox="1"/>
              <p:nvPr/>
            </p:nvSpPr>
            <p:spPr>
              <a:xfrm>
                <a:off x="7768252" y="6236678"/>
                <a:ext cx="998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Mutated</a:t>
                </a:r>
                <a:endParaRPr lang="en-US" dirty="0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7612185" y="6264816"/>
                <a:ext cx="122830" cy="34119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9155160" y="6236678"/>
              <a:ext cx="1517235" cy="373091"/>
              <a:chOff x="8830040" y="6236678"/>
              <a:chExt cx="1517235" cy="373091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8961062" y="6236678"/>
                <a:ext cx="13862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Not mutated</a:t>
                </a:r>
                <a:endParaRPr lang="en-US" dirty="0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8830040" y="6268575"/>
                <a:ext cx="122830" cy="341194"/>
              </a:xfrm>
              <a:prstGeom prst="rect">
                <a:avLst/>
              </a:prstGeom>
              <a:solidFill>
                <a:srgbClr val="D7D7D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97657" y="3720282"/>
                <a:ext cx="5068700" cy="19389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err="1" smtClean="0"/>
                  <a:t>Dendrix</a:t>
                </a:r>
                <a:r>
                  <a:rPr lang="en-US" sz="2400" b="1" dirty="0" smtClean="0"/>
                  <a:t> [</a:t>
                </a:r>
                <a:r>
                  <a:rPr lang="en-US" sz="2400" b="1" dirty="0" err="1" smtClean="0"/>
                  <a:t>Vandin</a:t>
                </a:r>
                <a:r>
                  <a:rPr lang="en-US" sz="2400" b="1" dirty="0" smtClean="0"/>
                  <a:t>, </a:t>
                </a:r>
                <a:r>
                  <a:rPr lang="en-US" sz="2400" b="1" i="1" dirty="0" smtClean="0"/>
                  <a:t>et al</a:t>
                </a:r>
                <a:r>
                  <a:rPr lang="en-US" sz="2400" b="1" dirty="0" smtClean="0"/>
                  <a:t>. </a:t>
                </a:r>
                <a:r>
                  <a:rPr lang="en-US" sz="2400" b="1" i="1" dirty="0" smtClean="0"/>
                  <a:t>Gen. Res.</a:t>
                </a:r>
                <a:r>
                  <a:rPr lang="en-US" sz="2400" b="1" dirty="0" smtClean="0"/>
                  <a:t> 2012]</a:t>
                </a:r>
              </a:p>
              <a:p>
                <a:pPr>
                  <a:buFont typeface="Wingdings" charset="2"/>
                  <a:buChar char="Ø"/>
                </a:pPr>
                <a:r>
                  <a:rPr lang="en-US" sz="2400" dirty="0"/>
                  <a:t>Combinatorial score</a:t>
                </a: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charset="0"/>
                      </a:rPr>
                      <m:t>𝑊</m:t>
                    </m:r>
                    <m:r>
                      <a:rPr lang="en-US" sz="2400" i="1" dirty="0">
                        <a:latin typeface="Cambria Math" charset="0"/>
                      </a:rPr>
                      <m:t>(</m:t>
                    </m:r>
                    <m:r>
                      <a:rPr lang="en-US" sz="2400" i="1" dirty="0">
                        <a:latin typeface="Cambria Math" charset="0"/>
                      </a:rPr>
                      <m:t>𝑀</m:t>
                    </m:r>
                    <m:r>
                      <a:rPr lang="en-US" sz="2400" i="1" dirty="0">
                        <a:latin typeface="Cambria Math" charset="0"/>
                      </a:rPr>
                      <m:t>) =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b="1" dirty="0" smtClean="0">
                    <a:solidFill>
                      <a:srgbClr val="011893"/>
                    </a:solidFill>
                  </a:rPr>
                  <a:t>Coverage(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011893"/>
                        </a:solidFill>
                        <a:latin typeface="Cambria Math" charset="0"/>
                      </a:rPr>
                      <m:t>𝑴</m:t>
                    </m:r>
                  </m:oMath>
                </a14:m>
                <a:r>
                  <a:rPr lang="en-US" sz="2400" b="1" dirty="0" smtClean="0">
                    <a:solidFill>
                      <a:srgbClr val="011893"/>
                    </a:solidFill>
                  </a:rPr>
                  <a:t>)</a:t>
                </a:r>
                <a:r>
                  <a:rPr lang="en-US" sz="2400" dirty="0" smtClean="0"/>
                  <a:t> </a:t>
                </a:r>
                <a:r>
                  <a:rPr lang="en-US" sz="2400" dirty="0"/>
                  <a:t>– </a:t>
                </a:r>
                <a:r>
                  <a:rPr lang="en-US" sz="2400" b="1" dirty="0" smtClean="0">
                    <a:solidFill>
                      <a:srgbClr val="FF9300"/>
                    </a:solidFill>
                  </a:rPr>
                  <a:t>Overlap(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9300"/>
                        </a:solidFill>
                        <a:latin typeface="Cambria Math" charset="0"/>
                      </a:rPr>
                      <m:t>𝑴</m:t>
                    </m:r>
                  </m:oMath>
                </a14:m>
                <a:r>
                  <a:rPr lang="en-US" sz="2400" b="1" dirty="0" smtClean="0">
                    <a:solidFill>
                      <a:srgbClr val="FF9300"/>
                    </a:solidFill>
                  </a:rPr>
                  <a:t>)</a:t>
                </a:r>
                <a:endParaRPr lang="en-US" sz="2400" b="1" dirty="0">
                  <a:solidFill>
                    <a:srgbClr val="FF9300"/>
                  </a:solidFill>
                </a:endParaRPr>
              </a:p>
              <a:p>
                <a:pPr>
                  <a:buFont typeface="Wingdings" charset="2"/>
                  <a:buChar char="Ø"/>
                </a:pPr>
                <a:r>
                  <a:rPr lang="en-US" sz="2400" dirty="0">
                    <a:solidFill>
                      <a:srgbClr val="0070C0"/>
                    </a:solidFill>
                  </a:rPr>
                  <a:t>Pros: fast to compute</a:t>
                </a:r>
              </a:p>
              <a:p>
                <a:pPr>
                  <a:buFont typeface="Wingdings" charset="2"/>
                  <a:buChar char="Ø"/>
                </a:pPr>
                <a:r>
                  <a:rPr lang="en-US" sz="2400" dirty="0">
                    <a:solidFill>
                      <a:srgbClr val="C00000"/>
                    </a:solidFill>
                  </a:rPr>
                  <a:t>Cons: </a:t>
                </a:r>
                <a:r>
                  <a:rPr lang="en-US" sz="2400" dirty="0" smtClean="0">
                    <a:solidFill>
                      <a:srgbClr val="C00000"/>
                    </a:solidFill>
                  </a:rPr>
                  <a:t>weighing coverage vs. overlap</a:t>
                </a:r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57" y="3720282"/>
                <a:ext cx="5068700" cy="1938992"/>
              </a:xfrm>
              <a:prstGeom prst="rect">
                <a:avLst/>
              </a:prstGeom>
              <a:blipFill rotWithShape="0">
                <a:blip r:embed="rId7"/>
                <a:stretch>
                  <a:fillRect l="-1679" t="-2188" r="-839" b="-593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38316" y="1524705"/>
                <a:ext cx="5161456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/>
                  <a:t>What is a “good” set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charset="0"/>
                      </a:rPr>
                      <m:t>𝑴</m:t>
                    </m:r>
                  </m:oMath>
                </a14:m>
                <a:r>
                  <a:rPr lang="en-US" sz="2400" b="1" dirty="0"/>
                  <a:t> of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charset="0"/>
                      </a:rPr>
                      <m:t>𝒌</m:t>
                    </m:r>
                  </m:oMath>
                </a14:m>
                <a:r>
                  <a:rPr lang="en-US" sz="2400" b="1" dirty="0"/>
                  <a:t> genes</a:t>
                </a:r>
                <a:r>
                  <a:rPr lang="en-US" sz="2400" b="1" dirty="0" smtClean="0"/>
                  <a:t>?</a:t>
                </a:r>
                <a:endParaRPr lang="en-US" sz="2400" dirty="0" smtClean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i="1" dirty="0" smtClean="0"/>
                  <a:t>High coverage</a:t>
                </a:r>
                <a:r>
                  <a:rPr lang="en-US" sz="2400" dirty="0" smtClean="0"/>
                  <a:t>: Most patients with at least 1 mutation; and,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400" i="1" dirty="0" smtClean="0"/>
                  <a:t>Approximate exclusivity</a:t>
                </a:r>
                <a:r>
                  <a:rPr lang="en-US" sz="2400" dirty="0" smtClean="0"/>
                  <a:t>: Few patients with more than mutation.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316" y="1524705"/>
                <a:ext cx="5161456" cy="1938992"/>
              </a:xfrm>
              <a:prstGeom prst="rect">
                <a:avLst/>
              </a:prstGeom>
              <a:blipFill rotWithShape="0">
                <a:blip r:embed="rId8"/>
                <a:stretch>
                  <a:fillRect l="-1891" t="-2516" r="-1773" b="-6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761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Dendrix</a:t>
            </a:r>
            <a:r>
              <a:rPr lang="en-US" dirty="0" smtClean="0"/>
              <a:t> on </a:t>
            </a:r>
            <a:r>
              <a:rPr lang="en-US" dirty="0"/>
              <a:t>TCGA endometrial </a:t>
            </a:r>
            <a:r>
              <a:rPr lang="en-US" dirty="0" smtClean="0"/>
              <a:t>carcinomas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723671"/>
            <a:ext cx="1067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248 endometrial carcinomas  [TCGA, Nature 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199" y="2231862"/>
              <a:ext cx="462207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6190"/>
                    <a:gridCol w="2587391"/>
                    <a:gridCol w="121849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Rank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+mn-lt"/>
                            </a:rPr>
                            <a:t>Triple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𝑊</m:t>
                                </m:r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(</m:t>
                                </m:r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𝑀</m:t>
                                </m:r>
                                <m:r>
                                  <a:rPr lang="en-US" i="1" dirty="0" smtClean="0">
                                    <a:latin typeface="Cambria Math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1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LAMA2,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ru-RU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174</m:t>
                                </m:r>
                              </m:oMath>
                            </m:oMathPara>
                          </a14:m>
                          <a:endParaRPr lang="ru-RU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2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TP53, CACNA1E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173</m:t>
                                </m:r>
                              </m:oMath>
                            </m:oMathPara>
                          </a14:m>
                          <a:endParaRPr lang="is-I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3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NBEA,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173</m:t>
                                </m:r>
                              </m:oMath>
                            </m:oMathPara>
                          </a14:m>
                          <a:endParaRPr lang="is-I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4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LRP2, PTEN,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1800" b="0" i="1" u="none" strike="noStrike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173</m:t>
                                </m:r>
                              </m:oMath>
                            </m:oMathPara>
                          </a14:m>
                          <a:endParaRPr lang="is-IS" sz="1800" b="0" i="0" u="none" strike="noStrike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5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FGFR2,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pPr algn="r" fontAlgn="b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s-IS" sz="1800" b="0" i="1" u="none" strike="noStrike" dirty="0" smtClean="0">
                                    <a:solidFill>
                                      <a:srgbClr val="000000"/>
                                    </a:solidFill>
                                    <a:effectLst/>
                                    <a:latin typeface="Cambria Math" charset="0"/>
                                  </a:rPr>
                                  <m:t>173</m:t>
                                </m:r>
                              </m:oMath>
                            </m:oMathPara>
                          </a14:m>
                          <a:endParaRPr lang="is-IS" sz="18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Calibri" charset="0"/>
                          </a:endParaRPr>
                        </a:p>
                      </a:txBody>
                      <a:tcPr marL="12700" marR="12700" marT="12700" marB="0" anchor="b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59815555"/>
                  </p:ext>
                </p:extLst>
              </p:nvPr>
            </p:nvGraphicFramePr>
            <p:xfrm>
              <a:off x="838199" y="2231862"/>
              <a:ext cx="4622075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6190"/>
                    <a:gridCol w="2587391"/>
                    <a:gridCol w="1218494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Rank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+mn-lt"/>
                            </a:rPr>
                            <a:t>Triple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280000" t="-8197" r="-2000" b="-53770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1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LAMA2,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280000" t="-108197" r="-2000" b="-43770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2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TP53, CACNA1E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280000" t="-208197" r="-2000" b="-33770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3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NBEA,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280000" t="-308197" r="-2000" b="-23770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4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LRP2, PTEN,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280000" t="-408197" r="-2000" b="-137705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>
                              <a:latin typeface="+mn-lt"/>
                            </a:rPr>
                            <a:t>5</a:t>
                          </a:r>
                          <a:endParaRPr lang="en-US" dirty="0">
                            <a:latin typeface="+mn-lt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 fontAlgn="b"/>
                          <a:r>
                            <a:rPr lang="en-US" sz="1800" b="0" i="1" u="none" strike="noStrike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</a:rPr>
                            <a:t>PTEN, FGFR2, TP53</a:t>
                          </a:r>
                        </a:p>
                      </a:txBody>
                      <a:tcPr marL="12700" marR="12700" marT="12700" marB="0"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2700" marR="12700" marT="12700" marB="0" anchor="b">
                        <a:blipFill rotWithShape="0">
                          <a:blip r:embed="rId3"/>
                          <a:stretch>
                            <a:fillRect l="-280000" t="-508197" r="-2000" b="-3770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7" name="TextBox 16"/>
          <p:cNvSpPr txBox="1"/>
          <p:nvPr/>
        </p:nvSpPr>
        <p:spPr>
          <a:xfrm>
            <a:off x="838201" y="4484804"/>
            <a:ext cx="4622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five </a:t>
            </a:r>
            <a:r>
              <a:rPr lang="en-US" dirty="0" err="1" smtClean="0"/>
              <a:t>Dendrix</a:t>
            </a:r>
            <a:r>
              <a:rPr lang="en-US" dirty="0" smtClean="0"/>
              <a:t> triples on endometrial cancers.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551183" y="2649309"/>
            <a:ext cx="1308371" cy="1099179"/>
            <a:chOff x="6673034" y="3765586"/>
            <a:chExt cx="1308371" cy="1099179"/>
          </a:xfrm>
        </p:grpSpPr>
        <p:sp>
          <p:nvSpPr>
            <p:cNvPr id="20" name="TextBox 19"/>
            <p:cNvSpPr txBox="1"/>
            <p:nvPr/>
          </p:nvSpPr>
          <p:spPr>
            <a:xfrm>
              <a:off x="6760493" y="3765586"/>
              <a:ext cx="1220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PTEN</a:t>
              </a:r>
              <a:r>
                <a:rPr lang="en-US" dirty="0" smtClean="0"/>
                <a:t> (161)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903866" y="4130510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TP53</a:t>
              </a:r>
              <a:r>
                <a:rPr lang="en-US" dirty="0" smtClean="0"/>
                <a:t> (69)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73034" y="4495433"/>
              <a:ext cx="1308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LAMA2</a:t>
              </a:r>
              <a:r>
                <a:rPr lang="en-US" i="1" dirty="0" smtClean="0">
                  <a:solidFill>
                    <a:srgbClr val="FF0000"/>
                  </a:solidFill>
                </a:rPr>
                <a:t> </a:t>
              </a:r>
              <a:r>
                <a:rPr lang="en-US" dirty="0" smtClean="0"/>
                <a:t>(30)</a:t>
              </a:r>
              <a:endParaRPr lang="en-US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476944" y="3771446"/>
            <a:ext cx="338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Coverage</a:t>
            </a:r>
            <a:r>
              <a:rPr lang="en-US" dirty="0" smtClean="0"/>
              <a:t>: 88% (217/248 patients)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439989" y="3693068"/>
            <a:ext cx="381000" cy="4477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616326" y="4044137"/>
            <a:ext cx="24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Adds about the same coverage and overlap!</a:t>
            </a:r>
            <a:endParaRPr lang="en-US" i="1" dirty="0"/>
          </a:p>
        </p:txBody>
      </p:sp>
      <p:pic>
        <p:nvPicPr>
          <p:cNvPr id="9" name="Picture 8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988" y="2583008"/>
            <a:ext cx="5036047" cy="124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8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Statistical score for mutual exclusivity conditioning on gene frequencies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4724DCD-C84C-554B-90C7-95DCE7C9F658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77" name="Table 76"/>
          <p:cNvGraphicFramePr>
            <a:graphicFrameLocks noGrp="1"/>
          </p:cNvGraphicFramePr>
          <p:nvPr>
            <p:extLst/>
          </p:nvPr>
        </p:nvGraphicFramePr>
        <p:xfrm>
          <a:off x="5609829" y="2393897"/>
          <a:ext cx="3788567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5563"/>
                <a:gridCol w="1394298"/>
                <a:gridCol w="998706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Not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Not</a:t>
                      </a:r>
                      <a:r>
                        <a:rPr lang="en-US" baseline="0" dirty="0" smtClean="0"/>
                        <a:t> 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1893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Mutated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8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solidFill>
                      <a:srgbClr val="FF9300"/>
                    </a:solidFill>
                  </a:tcPr>
                </a:tc>
              </a:tr>
            </a:tbl>
          </a:graphicData>
        </a:graphic>
      </p:graphicFrame>
      <p:sp>
        <p:nvSpPr>
          <p:cNvPr id="80" name="TextBox 79"/>
          <p:cNvSpPr txBox="1"/>
          <p:nvPr/>
        </p:nvSpPr>
        <p:spPr>
          <a:xfrm rot="16200000">
            <a:off x="4968745" y="2765491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1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7107318" y="2024565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6564197" y="3483250"/>
                <a:ext cx="232095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2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×2 </m:t>
                    </m:r>
                  </m:oMath>
                </a14:m>
                <a:r>
                  <a:rPr lang="en-US" dirty="0" smtClean="0"/>
                  <a:t>contingency table</a:t>
                </a:r>
                <a:endParaRPr lang="en-US" dirty="0"/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197" y="3483250"/>
                <a:ext cx="2320956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5082" r="-1837" b="-1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extBox 87"/>
          <p:cNvSpPr txBox="1"/>
          <p:nvPr/>
        </p:nvSpPr>
        <p:spPr>
          <a:xfrm>
            <a:off x="832858" y="1690688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Surprise of </a:t>
            </a:r>
            <a:r>
              <a:rPr lang="en-US" sz="2400" b="1" i="1" dirty="0"/>
              <a:t>mutual exclusivity </a:t>
            </a:r>
            <a:r>
              <a:rPr lang="en-US" sz="2400" b="1" dirty="0"/>
              <a:t>conditioned on </a:t>
            </a:r>
            <a:r>
              <a:rPr lang="en-US" sz="2400" b="1" dirty="0" smtClean="0"/>
              <a:t>each gene’s </a:t>
            </a:r>
            <a:r>
              <a:rPr lang="en-US" sz="2400" b="1" i="1" dirty="0" smtClean="0"/>
              <a:t>mutation frequency</a:t>
            </a:r>
            <a:endParaRPr lang="en-US" sz="2400" b="1" dirty="0"/>
          </a:p>
        </p:txBody>
      </p:sp>
      <p:graphicFrame>
        <p:nvGraphicFramePr>
          <p:cNvPr id="100" name="Table 99"/>
          <p:cNvGraphicFramePr>
            <a:graphicFrameLocks noGrp="1"/>
          </p:cNvGraphicFramePr>
          <p:nvPr>
            <p:extLst/>
          </p:nvPr>
        </p:nvGraphicFramePr>
        <p:xfrm>
          <a:off x="1712046" y="2403357"/>
          <a:ext cx="2614920" cy="1103060"/>
        </p:xfrm>
        <a:graphic>
          <a:graphicData uri="http://schemas.openxmlformats.org/drawingml/2006/table">
            <a:tbl>
              <a:tblPr/>
              <a:tblGrid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  <a:gridCol w="93390"/>
              </a:tblGrid>
              <a:tr h="55153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9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</a:tr>
              <a:tr h="551530"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>
                          <a:effectLst/>
                          <a:latin typeface="Helvetica" charset="0"/>
                        </a:rPr>
                      </a:br>
                      <a:endParaRPr lang="en-US" sz="10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3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118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" dirty="0">
                          <a:effectLst/>
                          <a:latin typeface="Helvetica" charset="0"/>
                        </a:rPr>
                        <a:t/>
                      </a:r>
                      <a:br>
                        <a:rPr lang="en-US" sz="100" dirty="0">
                          <a:effectLst/>
                          <a:latin typeface="Helvetica" charset="0"/>
                        </a:rPr>
                      </a:br>
                      <a:endParaRPr lang="en-US" sz="100" dirty="0">
                        <a:effectLst/>
                        <a:latin typeface="Helvetica" charset="0"/>
                      </a:endParaRPr>
                    </a:p>
                  </a:txBody>
                  <a:tcPr marL="33995" marR="33995" marT="33995" marB="3399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D7D7"/>
                    </a:solidFill>
                  </a:tcPr>
                </a:tc>
              </a:tr>
            </a:tbl>
          </a:graphicData>
        </a:graphic>
      </p:graphicFrame>
      <p:sp>
        <p:nvSpPr>
          <p:cNvPr id="108" name="TextBox 107"/>
          <p:cNvSpPr txBox="1"/>
          <p:nvPr/>
        </p:nvSpPr>
        <p:spPr>
          <a:xfrm>
            <a:off x="832858" y="2501686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Gene 1</a:t>
            </a:r>
            <a:endParaRPr lang="en-US" dirty="0"/>
          </a:p>
        </p:txBody>
      </p:sp>
      <p:sp>
        <p:nvSpPr>
          <p:cNvPr id="111" name="TextBox 110"/>
          <p:cNvSpPr txBox="1"/>
          <p:nvPr/>
        </p:nvSpPr>
        <p:spPr>
          <a:xfrm>
            <a:off x="832858" y="3021300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Gene 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272927" y="25016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14</a:t>
            </a:r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4331436" y="30213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9</a:t>
            </a:r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>
            <a:off x="3561224" y="3390632"/>
            <a:ext cx="1842881" cy="820608"/>
            <a:chOff x="4267096" y="1192952"/>
            <a:chExt cx="1842881" cy="820608"/>
          </a:xfrm>
        </p:grpSpPr>
        <p:cxnSp>
          <p:nvCxnSpPr>
            <p:cNvPr id="114" name="Straight Arrow Connector 113"/>
            <p:cNvCxnSpPr>
              <a:stCxn id="115" idx="0"/>
              <a:endCxn id="29" idx="2"/>
            </p:cNvCxnSpPr>
            <p:nvPr/>
          </p:nvCxnSpPr>
          <p:spPr>
            <a:xfrm flipH="1" flipV="1">
              <a:off x="5188151" y="1192952"/>
              <a:ext cx="386" cy="2973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4267096" y="1490340"/>
              <a:ext cx="184288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 smtClean="0"/>
                <a:t>row sum = number of mutations per gene</a:t>
              </a:r>
              <a:endParaRPr lang="en-US" sz="1400" b="1" dirty="0"/>
            </a:p>
          </p:txBody>
        </p:sp>
      </p:grpSp>
      <p:sp>
        <p:nvSpPr>
          <p:cNvPr id="66" name="Right Arrow 65"/>
          <p:cNvSpPr/>
          <p:nvPr/>
        </p:nvSpPr>
        <p:spPr>
          <a:xfrm>
            <a:off x="4691631" y="2761906"/>
            <a:ext cx="520449" cy="44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ight Arrow 115"/>
          <p:cNvSpPr/>
          <p:nvPr/>
        </p:nvSpPr>
        <p:spPr>
          <a:xfrm rot="5400000">
            <a:off x="7464450" y="3890777"/>
            <a:ext cx="520449" cy="4440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2231961" y="3483250"/>
                <a:ext cx="1267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Gene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𝑀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961" y="3483250"/>
                <a:ext cx="126714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384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/>
          <p:cNvSpPr txBox="1"/>
          <p:nvPr/>
        </p:nvSpPr>
        <p:spPr>
          <a:xfrm>
            <a:off x="5672479" y="6226058"/>
            <a:ext cx="4595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One-sided Fisher’s Exact Test for independence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819757" y="4406685"/>
                <a:ext cx="4584348" cy="2215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 smtClean="0"/>
                  <a:t>Row-exclusivity test (</a:t>
                </a:r>
                <a:r>
                  <a:rPr lang="en-US" sz="2400" b="1" i="1" dirty="0" smtClean="0"/>
                  <a:t>R-exclusivity</a:t>
                </a:r>
                <a:r>
                  <a:rPr lang="en-US" sz="2400" b="1" dirty="0" smtClean="0"/>
                  <a:t>)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000" dirty="0" smtClean="0"/>
                  <a:t>Condition on number of mutations per gene (row sums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charset="0"/>
                      </a:rPr>
                      <m:t>𝑀</m:t>
                    </m:r>
                  </m:oMath>
                </a14:m>
                <a:r>
                  <a:rPr lang="en-US" sz="2000" dirty="0" smtClean="0"/>
                  <a:t>)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sz="2000" dirty="0"/>
                  <a:t>Leiserson, Wu, </a:t>
                </a:r>
                <a:r>
                  <a:rPr lang="en-US" sz="2000" i="1" dirty="0"/>
                  <a:t>et al</a:t>
                </a:r>
                <a:r>
                  <a:rPr lang="en-US" sz="2000" dirty="0"/>
                  <a:t>. (</a:t>
                </a:r>
                <a:r>
                  <a:rPr lang="en-US" sz="2000" i="1" dirty="0" smtClean="0"/>
                  <a:t>Gen</a:t>
                </a:r>
                <a:r>
                  <a:rPr lang="en-US" sz="2000" i="1" dirty="0"/>
                  <a:t>. Biol. </a:t>
                </a:r>
                <a:r>
                  <a:rPr lang="en-US" sz="2000" dirty="0" smtClean="0"/>
                  <a:t>2015)</a:t>
                </a:r>
              </a:p>
              <a:p>
                <a:pPr marL="800100" lvl="1" indent="-342900">
                  <a:buFont typeface="Courier New" charset="0"/>
                  <a:buChar char="o"/>
                </a:pPr>
                <a:r>
                  <a:rPr lang="en-US" dirty="0" smtClean="0"/>
                  <a:t>Generalized test for sets of any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𝑘</m:t>
                    </m:r>
                  </m:oMath>
                </a14:m>
                <a:endParaRPr lang="en-US" dirty="0" smtClean="0"/>
              </a:p>
              <a:p>
                <a:pPr marL="800100" lvl="1" indent="-342900">
                  <a:buFont typeface="Courier New" charset="0"/>
                  <a:buChar char="o"/>
                </a:pPr>
                <a:r>
                  <a:rPr lang="en-US" dirty="0" smtClean="0"/>
                  <a:t>Compute </a:t>
                </a:r>
                <a:r>
                  <a:rPr lang="en-US" i="1" dirty="0" smtClean="0"/>
                  <a:t>p</a:t>
                </a:r>
                <a:r>
                  <a:rPr lang="en-US" dirty="0" smtClean="0"/>
                  <a:t>-value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dirty="0" smtClean="0"/>
                  <a:t> exactly with </a:t>
                </a:r>
                <a:r>
                  <a:rPr lang="en-US" dirty="0" err="1" smtClean="0"/>
                  <a:t>CoMEt</a:t>
                </a:r>
                <a:r>
                  <a:rPr lang="en-US" dirty="0" smtClean="0"/>
                  <a:t> algorithm</a:t>
                </a:r>
                <a:endParaRPr lang="en-US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757" y="4406685"/>
                <a:ext cx="4584348" cy="2215991"/>
              </a:xfrm>
              <a:prstGeom prst="rect">
                <a:avLst/>
              </a:prstGeom>
              <a:blipFill rotWithShape="0">
                <a:blip r:embed="rId5"/>
                <a:stretch>
                  <a:fillRect l="-1854" t="-1918" r="-795" b="-328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9366008" y="4490883"/>
                <a:ext cx="19842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u="sng" dirty="0" smtClean="0">
                    <a:solidFill>
                      <a:srgbClr val="011893"/>
                    </a:solidFill>
                  </a:rPr>
                  <a:t>Test statistic </a:t>
                </a:r>
                <a14:m>
                  <m:oMath xmlns:m="http://schemas.openxmlformats.org/officeDocument/2006/math">
                    <m:r>
                      <a:rPr lang="en-US" b="1" i="1" u="sng" dirty="0" smtClean="0">
                        <a:solidFill>
                          <a:srgbClr val="011893"/>
                        </a:solidFill>
                        <a:latin typeface="Cambria Math" charset="0"/>
                      </a:rPr>
                      <m:t>𝑻</m:t>
                    </m:r>
                  </m:oMath>
                </a14:m>
                <a:endParaRPr lang="en-US" b="1" u="sng" dirty="0" smtClean="0">
                  <a:solidFill>
                    <a:srgbClr val="011893"/>
                  </a:solidFill>
                </a:endParaRPr>
              </a:p>
              <a:p>
                <a:pPr algn="ctr"/>
                <a:r>
                  <a:rPr lang="en-US" dirty="0" smtClean="0"/>
                  <a:t>Number of patients with </a:t>
                </a:r>
                <a:r>
                  <a:rPr lang="en-US" i="1" dirty="0" smtClean="0"/>
                  <a:t>exactly one </a:t>
                </a:r>
                <a:r>
                  <a:rPr lang="en-US" dirty="0" smtClean="0"/>
                  <a:t>mutation</a:t>
                </a:r>
                <a:endParaRPr lang="en-US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6008" y="4490883"/>
                <a:ext cx="1984248" cy="1477328"/>
              </a:xfrm>
              <a:prstGeom prst="rect">
                <a:avLst/>
              </a:prstGeom>
              <a:blipFill rotWithShape="0">
                <a:blip r:embed="rId6"/>
                <a:stretch>
                  <a:fillRect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/>
          <p:cNvGrpSpPr/>
          <p:nvPr/>
        </p:nvGrpSpPr>
        <p:grpSpPr>
          <a:xfrm>
            <a:off x="5791981" y="4256335"/>
            <a:ext cx="3802045" cy="2109385"/>
            <a:chOff x="5791981" y="4256335"/>
            <a:chExt cx="3802045" cy="2109385"/>
          </a:xfrm>
        </p:grpSpPr>
        <p:cxnSp>
          <p:nvCxnSpPr>
            <p:cNvPr id="121" name="Straight Arrow Connector 120"/>
            <p:cNvCxnSpPr/>
            <p:nvPr/>
          </p:nvCxnSpPr>
          <p:spPr>
            <a:xfrm>
              <a:off x="6452233" y="6107118"/>
              <a:ext cx="2946163" cy="22792"/>
            </a:xfrm>
            <a:prstGeom prst="straightConnector1">
              <a:avLst/>
            </a:prstGeom>
            <a:ln w="38100">
              <a:solidFill>
                <a:srgbClr val="0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398048" y="5963614"/>
              <a:ext cx="114460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Exclusivity</a:t>
              </a:r>
              <a:endParaRPr lang="en-US" dirty="0"/>
            </a:p>
          </p:txBody>
        </p:sp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05902" y="4406685"/>
              <a:ext cx="3592494" cy="1645724"/>
            </a:xfrm>
            <a:prstGeom prst="rect">
              <a:avLst/>
            </a:prstGeom>
          </p:spPr>
        </p:pic>
        <p:sp>
          <p:nvSpPr>
            <p:cNvPr id="124" name="TextBox 123"/>
            <p:cNvSpPr txBox="1"/>
            <p:nvPr/>
          </p:nvSpPr>
          <p:spPr>
            <a:xfrm rot="16200000">
              <a:off x="5060454" y="4987862"/>
              <a:ext cx="210938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Hypergeometric probability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/>
                <p:cNvSpPr txBox="1"/>
                <p:nvPr/>
              </p:nvSpPr>
              <p:spPr>
                <a:xfrm>
                  <a:off x="8603627" y="4451689"/>
                  <a:ext cx="9903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𝑅</m:t>
                            </m:r>
                          </m:sub>
                        </m:sSub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5" name="TextBox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3627" y="4451689"/>
                  <a:ext cx="990399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95082" b="-119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669657" y="4892481"/>
                  <a:ext cx="48667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69657" y="4892481"/>
                  <a:ext cx="486672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/>
            <p:nvPr/>
          </p:nvCxnSpPr>
          <p:spPr>
            <a:xfrm flipH="1">
              <a:off x="8648700" y="5245086"/>
              <a:ext cx="175394" cy="2568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557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CoMEt</a:t>
            </a:r>
            <a:r>
              <a:rPr lang="en-US" dirty="0" smtClean="0"/>
              <a:t> on TCGA endometrial carcinomas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24DCD-C84C-554B-90C7-95DCE7C9F658}" type="slidenum">
              <a:rPr lang="en-US" smtClean="0"/>
              <a:t>9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1" y="1723671"/>
            <a:ext cx="106776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248 endometrial carcinomas [TCGA, Nature 2014]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/>
              </p:nvPr>
            </p:nvGraphicFramePr>
            <p:xfrm>
              <a:off x="838200" y="2225919"/>
              <a:ext cx="46177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21"/>
                    <a:gridCol w="2584953"/>
                    <a:gridCol w="121734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𝚽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𝑹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b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CACNA1E,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LAMA2,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RYR2,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NBEA,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FAT4,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1.23E-11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6958161"/>
                  </p:ext>
                </p:extLst>
              </p:nvPr>
            </p:nvGraphicFramePr>
            <p:xfrm>
              <a:off x="838200" y="2225919"/>
              <a:ext cx="4617720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15421"/>
                    <a:gridCol w="2584953"/>
                    <a:gridCol w="1217346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Rank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Triple</a:t>
                          </a:r>
                          <a:endParaRPr lang="en-US" dirty="0"/>
                        </a:p>
                      </a:txBody>
                      <a:tcPr anchor="b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b">
                        <a:blipFill rotWithShape="0">
                          <a:blip r:embed="rId3"/>
                          <a:stretch>
                            <a:fillRect l="-279500" t="-8197" r="-2500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CACNA1E,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3.11E-12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LAMA2,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4.13E-12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PTEN, RYR2,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4.60E-12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NBEA, PTEN,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8.40E-12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5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0" i="1" dirty="0" smtClean="0">
                              <a:solidFill>
                                <a:schemeClr val="tx1"/>
                              </a:solidFill>
                            </a:rPr>
                            <a:t>FAT4, PTEN,</a:t>
                          </a:r>
                          <a:r>
                            <a:rPr lang="en-US" b="0" i="1" baseline="0" dirty="0" smtClean="0">
                              <a:solidFill>
                                <a:schemeClr val="tx1"/>
                              </a:solidFill>
                            </a:rPr>
                            <a:t> TP53</a:t>
                          </a:r>
                          <a:endParaRPr lang="en-US" b="0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1.23E-11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17" name="TextBox 16"/>
          <p:cNvSpPr txBox="1"/>
          <p:nvPr/>
        </p:nvSpPr>
        <p:spPr>
          <a:xfrm>
            <a:off x="838201" y="4443217"/>
            <a:ext cx="4617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Top five </a:t>
            </a:r>
            <a:r>
              <a:rPr lang="en-US" dirty="0" err="1" smtClean="0"/>
              <a:t>CoMEt</a:t>
            </a:r>
            <a:r>
              <a:rPr lang="en-US" dirty="0" smtClean="0"/>
              <a:t> triples on endometrial cancers.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76944" y="4028734"/>
            <a:ext cx="3380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Coverage</a:t>
            </a:r>
            <a:r>
              <a:rPr lang="en-US" dirty="0" smtClean="0"/>
              <a:t>: 88% (217/248 patients)</a:t>
            </a:r>
            <a:endParaRPr lang="en-US" dirty="0"/>
          </a:p>
        </p:txBody>
      </p:sp>
      <p:pic>
        <p:nvPicPr>
          <p:cNvPr id="27" name="Picture 26"/>
          <p:cNvPicPr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6"/>
          <a:stretch/>
        </p:blipFill>
        <p:spPr>
          <a:xfrm>
            <a:off x="6912244" y="2854151"/>
            <a:ext cx="4899441" cy="1243584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483825" y="2925916"/>
            <a:ext cx="1502334" cy="1084976"/>
            <a:chOff x="6544386" y="3764002"/>
            <a:chExt cx="1502334" cy="1084976"/>
          </a:xfrm>
        </p:grpSpPr>
        <p:sp>
          <p:nvSpPr>
            <p:cNvPr id="33" name="TextBox 32"/>
            <p:cNvSpPr txBox="1"/>
            <p:nvPr/>
          </p:nvSpPr>
          <p:spPr>
            <a:xfrm>
              <a:off x="6825808" y="3764002"/>
              <a:ext cx="12209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PTEN</a:t>
              </a:r>
              <a:r>
                <a:rPr lang="en-US" dirty="0" smtClean="0"/>
                <a:t> (161)</a:t>
              </a:r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969181" y="4121824"/>
              <a:ext cx="1077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TP53</a:t>
              </a:r>
              <a:r>
                <a:rPr lang="en-US" dirty="0" smtClean="0"/>
                <a:t> (69)</a:t>
              </a:r>
              <a:endParaRPr lang="en-US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44386" y="4479646"/>
              <a:ext cx="15023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i="1" dirty="0" smtClean="0"/>
                <a:t>CACNA1E</a:t>
              </a:r>
              <a:r>
                <a:rPr lang="en-US" dirty="0" smtClean="0"/>
                <a:t> (31)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064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2226</Words>
  <Application>Microsoft Macintosh PowerPoint</Application>
  <PresentationFormat>Widescreen</PresentationFormat>
  <Paragraphs>2683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Courier New</vt:lpstr>
      <vt:lpstr>Helvetica</vt:lpstr>
      <vt:lpstr>Helvetica Light</vt:lpstr>
      <vt:lpstr>Wingdings</vt:lpstr>
      <vt:lpstr>Office Theme</vt:lpstr>
      <vt:lpstr>A Weighted Exact Test for Significance of Mutually Exclusive Mutations in Cancer</vt:lpstr>
      <vt:lpstr>Driver mutations cause cancer</vt:lpstr>
      <vt:lpstr>Driver mutations target pathways</vt:lpstr>
      <vt:lpstr>Driver mutations in pathways are often mutually exclusive</vt:lpstr>
      <vt:lpstr>Contributions</vt:lpstr>
      <vt:lpstr>Scoring sets of mutually exclusive mutations</vt:lpstr>
      <vt:lpstr>Dendrix on TCGA endometrial carcinomas</vt:lpstr>
      <vt:lpstr>Statistical score for mutual exclusivity conditioning on gene frequencies</vt:lpstr>
      <vt:lpstr>CoMEt on TCGA endometrial carcinomas</vt:lpstr>
      <vt:lpstr>CoMEt on TCGA endometrial carcinomas</vt:lpstr>
      <vt:lpstr>CoMEt on TCGA endometrial carcinomas</vt:lpstr>
      <vt:lpstr>Mutation rates vary across tumors</vt:lpstr>
      <vt:lpstr>Statistical score for mutual exclusivity conditioning on gene and patient frequencies</vt:lpstr>
      <vt:lpstr>RC-exclusivity on TCGA endometrial carcinomas</vt:lpstr>
      <vt:lpstr>Weighted exact test for mutual exclusivity</vt:lpstr>
      <vt:lpstr>Weighted exact test for mutually exclusive mutations</vt:lpstr>
      <vt:lpstr>Estimating mutation probabilities W from A</vt:lpstr>
      <vt:lpstr>Results</vt:lpstr>
      <vt:lpstr>WExT approximates RC-exclusivity</vt:lpstr>
      <vt:lpstr>WExT reduces bias towards long genes and hypermutator mutations</vt:lpstr>
      <vt:lpstr>WExT reduces bias towards long genes and hypermutator mutations</vt:lpstr>
      <vt:lpstr>Summary &amp; Future Directions</vt:lpstr>
      <vt:lpstr>Acknowledgements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Weighted Exact Test for Significance of Mutually Exclusive Mutations in Cancer</dc:title>
  <dc:creator>Reyna, Matthew</dc:creator>
  <cp:lastModifiedBy>Reyna, Matthew</cp:lastModifiedBy>
  <cp:revision>1</cp:revision>
  <dcterms:created xsi:type="dcterms:W3CDTF">2016-07-12T01:25:14Z</dcterms:created>
  <dcterms:modified xsi:type="dcterms:W3CDTF">2016-07-12T01:25:43Z</dcterms:modified>
</cp:coreProperties>
</file>